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571" r:id="rId3"/>
    <p:sldId id="267" r:id="rId4"/>
    <p:sldId id="358" r:id="rId5"/>
    <p:sldId id="590" r:id="rId6"/>
    <p:sldId id="466" r:id="rId7"/>
    <p:sldId id="461" r:id="rId8"/>
    <p:sldId id="580" r:id="rId9"/>
    <p:sldId id="458" r:id="rId10"/>
    <p:sldId id="459" r:id="rId11"/>
    <p:sldId id="465" r:id="rId12"/>
    <p:sldId id="448" r:id="rId13"/>
    <p:sldId id="324" r:id="rId14"/>
    <p:sldId id="445" r:id="rId15"/>
    <p:sldId id="443" r:id="rId16"/>
    <p:sldId id="584" r:id="rId17"/>
    <p:sldId id="474" r:id="rId18"/>
    <p:sldId id="591" r:id="rId19"/>
    <p:sldId id="446" r:id="rId20"/>
    <p:sldId id="585" r:id="rId21"/>
    <p:sldId id="327" r:id="rId22"/>
    <p:sldId id="592" r:id="rId23"/>
    <p:sldId id="373" r:id="rId24"/>
    <p:sldId id="335" r:id="rId25"/>
    <p:sldId id="368" r:id="rId26"/>
    <p:sldId id="369" r:id="rId27"/>
    <p:sldId id="497" r:id="rId28"/>
    <p:sldId id="498" r:id="rId29"/>
    <p:sldId id="552" r:id="rId30"/>
    <p:sldId id="500" r:id="rId31"/>
    <p:sldId id="553" r:id="rId32"/>
    <p:sldId id="554" r:id="rId33"/>
    <p:sldId id="555" r:id="rId34"/>
    <p:sldId id="556" r:id="rId35"/>
    <p:sldId id="557" r:id="rId36"/>
    <p:sldId id="558" r:id="rId37"/>
    <p:sldId id="504" r:id="rId38"/>
    <p:sldId id="505" r:id="rId39"/>
    <p:sldId id="564" r:id="rId40"/>
    <p:sldId id="566" r:id="rId41"/>
    <p:sldId id="569" r:id="rId42"/>
    <p:sldId id="572" r:id="rId43"/>
    <p:sldId id="507" r:id="rId44"/>
    <p:sldId id="509" r:id="rId45"/>
    <p:sldId id="408" r:id="rId46"/>
    <p:sldId id="405" r:id="rId47"/>
    <p:sldId id="406" r:id="rId48"/>
    <p:sldId id="407" r:id="rId49"/>
    <p:sldId id="532" r:id="rId50"/>
    <p:sldId id="593" r:id="rId51"/>
    <p:sldId id="535" r:id="rId52"/>
    <p:sldId id="537" r:id="rId53"/>
    <p:sldId id="538" r:id="rId54"/>
    <p:sldId id="540" r:id="rId55"/>
    <p:sldId id="542" r:id="rId56"/>
    <p:sldId id="544" r:id="rId57"/>
    <p:sldId id="546" r:id="rId58"/>
    <p:sldId id="595" r:id="rId59"/>
    <p:sldId id="547" r:id="rId60"/>
    <p:sldId id="549" r:id="rId61"/>
    <p:sldId id="576" r:id="rId62"/>
    <p:sldId id="577" r:id="rId63"/>
    <p:sldId id="579" r:id="rId64"/>
    <p:sldId id="578" r:id="rId65"/>
    <p:sldId id="581" r:id="rId66"/>
    <p:sldId id="588" r:id="rId67"/>
    <p:sldId id="594" r:id="rId68"/>
    <p:sldId id="583" r:id="rId6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87D"/>
    <a:srgbClr val="E99059"/>
    <a:srgbClr val="FAE4D6"/>
    <a:srgbClr val="F7D4BF"/>
    <a:srgbClr val="000000"/>
    <a:srgbClr val="7F7F7F"/>
    <a:srgbClr val="C0504D"/>
    <a:srgbClr val="9BBB59"/>
    <a:srgbClr val="FFFFFF"/>
    <a:srgbClr val="D86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vertBarState="maximized">
    <p:restoredLeft sz="12943" autoAdjust="0"/>
    <p:restoredTop sz="78649" autoAdjust="0"/>
  </p:normalViewPr>
  <p:slideViewPr>
    <p:cSldViewPr>
      <p:cViewPr>
        <p:scale>
          <a:sx n="100" d="100"/>
          <a:sy n="100" d="100"/>
        </p:scale>
        <p:origin x="-2309" y="-119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-397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902D-736F-41A1-B779-7F520F8974E7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E6624-9373-4BB0-8ADD-C2DC434AA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722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6B4C-07FF-49CE-B3E4-6676D9CB2ABF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DDC92-B30E-4003-BF50-9B9E2A5853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Welcome,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Cédric Scherer. </a:t>
            </a:r>
          </a:p>
          <a:p>
            <a:r>
              <a:rPr lang="de-DE" baseline="0" dirty="0" smtClean="0"/>
              <a:t>First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all,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tuning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organizers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Outlier</a:t>
            </a:r>
            <a:r>
              <a:rPr lang="de-DE" baseline="0" dirty="0" smtClean="0"/>
              <a:t> Conference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such a </a:t>
            </a:r>
            <a:r>
              <a:rPr lang="de-DE" baseline="0" dirty="0" err="1" smtClean="0"/>
              <a:t>great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diverse </a:t>
            </a:r>
            <a:r>
              <a:rPr lang="de-DE" baseline="0" dirty="0" err="1" smtClean="0"/>
              <a:t>event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!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am </a:t>
            </a:r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talk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ggplot2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powerful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elegant </a:t>
            </a:r>
            <a:r>
              <a:rPr lang="de-DE" baseline="0" dirty="0" err="1" smtClean="0"/>
              <a:t>graphics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reproducible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becoming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commonly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community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incredible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flexibility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literally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modify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. </a:t>
            </a:r>
            <a:endParaRPr lang="de-DE" dirty="0" smtClean="0"/>
          </a:p>
          <a:p>
            <a:endParaRPr lang="de-DE" baseline="0" dirty="0" smtClean="0"/>
          </a:p>
          <a:p>
            <a:r>
              <a:rPr lang="de-DE" baseline="0" dirty="0" smtClean="0"/>
              <a:t>(ALT+4)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I will </a:t>
            </a:r>
            <a:r>
              <a:rPr lang="de-DE" baseline="0" dirty="0" err="1" smtClean="0"/>
              <a:t>showcase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versatility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ggplot2, </a:t>
            </a:r>
            <a:r>
              <a:rPr lang="de-DE" baseline="0" dirty="0" err="1" smtClean="0"/>
              <a:t>provide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overview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tell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few</a:t>
            </a:r>
            <a:r>
              <a:rPr lang="de-DE" baseline="0" dirty="0" smtClean="0"/>
              <a:t> tricks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may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I </a:t>
            </a:r>
            <a:r>
              <a:rPr lang="de-DE" baseline="0" dirty="0" err="1" smtClean="0"/>
              <a:t>hope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least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066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serve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playground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untraditional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dirty="0" err="1" smtClean="0"/>
              <a:t>designs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maybe</a:t>
            </a:r>
            <a:r>
              <a:rPr lang="de-DE" dirty="0" smtClean="0"/>
              <a:t> also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en-US" sz="1200" b="0" dirty="0" smtClean="0">
                <a:solidFill>
                  <a:srgbClr val="28A87D"/>
                </a:solidFill>
                <a:latin typeface="Playfair Display" pitchFamily="2" charset="0"/>
              </a:rPr>
              <a:t>pursue something really weird beyond traditional visualizations. You can spend a lot of</a:t>
            </a:r>
            <a:r>
              <a:rPr lang="en-US" sz="1200" b="0" baseline="0" dirty="0" smtClean="0">
                <a:solidFill>
                  <a:srgbClr val="28A87D"/>
                </a:solidFill>
                <a:latin typeface="Playfair Display" pitchFamily="2" charset="0"/>
              </a:rPr>
              <a:t> time or limit it to one hour – the most </a:t>
            </a:r>
            <a:r>
              <a:rPr lang="en-US" sz="1200" b="0" baseline="0" dirty="0" err="1" smtClean="0">
                <a:solidFill>
                  <a:srgbClr val="28A87D"/>
                </a:solidFill>
                <a:latin typeface="Playfair Display" pitchFamily="2" charset="0"/>
              </a:rPr>
              <a:t>improtant</a:t>
            </a:r>
            <a:r>
              <a:rPr lang="en-US" sz="1200" b="0" baseline="0" dirty="0" smtClean="0">
                <a:solidFill>
                  <a:srgbClr val="28A87D"/>
                </a:solidFill>
                <a:latin typeface="Playfair Display" pitchFamily="2" charset="0"/>
              </a:rPr>
              <a:t> thing is to learn and train different things.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69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</a:t>
            </a:r>
            <a:r>
              <a:rPr lang="de-DE" baseline="0" dirty="0" err="1" smtClean="0"/>
              <a:t>t´s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community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blogs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sharing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creativity</a:t>
            </a:r>
            <a:r>
              <a:rPr lang="de-DE" baseline="0" dirty="0" smtClean="0"/>
              <a:t>. This in turn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may</a:t>
            </a:r>
            <a:r>
              <a:rPr lang="de-DE" baseline="0" dirty="0" smtClean="0"/>
              <a:t> turn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80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Penguin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ggplot2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namely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ggdist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ggtext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patchwork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2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,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create</a:t>
            </a:r>
            <a:r>
              <a:rPr lang="de-DE" baseline="0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 </a:t>
            </a:r>
            <a:r>
              <a:rPr lang="de-DE" dirty="0" err="1" smtClean="0"/>
              <a:t>diagrams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networks</a:t>
            </a:r>
            <a:r>
              <a:rPr lang="de-DE" dirty="0" smtClean="0"/>
              <a:t>,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85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wonderful</a:t>
            </a:r>
            <a:r>
              <a:rPr lang="de-DE" dirty="0" smtClean="0"/>
              <a:t> </a:t>
            </a:r>
            <a:r>
              <a:rPr lang="de-DE" dirty="0" err="1" smtClean="0"/>
              <a:t>treemaps</a:t>
            </a:r>
            <a:r>
              <a:rPr lang="de-DE" baseline="0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14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waffle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271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bump</a:t>
            </a:r>
            <a:r>
              <a:rPr lang="de-DE" dirty="0" smtClean="0"/>
              <a:t> </a:t>
            </a:r>
            <a:r>
              <a:rPr lang="de-DE" dirty="0" err="1" smtClean="0"/>
              <a:t>charts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rankings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65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stream</a:t>
            </a:r>
            <a:r>
              <a:rPr lang="de-DE" baseline="0" dirty="0" err="1" smtClean="0"/>
              <a:t>graphs</a:t>
            </a:r>
            <a:r>
              <a:rPr lang="de-DE" baseline="0" dirty="0" smtClean="0"/>
              <a:t>,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219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moon</a:t>
            </a:r>
            <a:r>
              <a:rPr lang="de-DE" dirty="0" smtClean="0"/>
              <a:t> </a:t>
            </a:r>
            <a:r>
              <a:rPr lang="de-DE" dirty="0" err="1" smtClean="0"/>
              <a:t>charts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appealing</a:t>
            </a:r>
            <a:r>
              <a:rPr lang="de-DE" baseline="0" dirty="0" smtClean="0"/>
              <a:t> alternative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219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baseline="0" dirty="0" err="1" smtClean="0"/>
              <a:t>geofacet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r>
              <a:rPr lang="de-DE" baseline="0" dirty="0" smtClean="0"/>
              <a:t> multiples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resembling</a:t>
            </a:r>
            <a:r>
              <a:rPr lang="de-DE" baseline="0" dirty="0" smtClean="0"/>
              <a:t> Europe,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I am </a:t>
            </a:r>
            <a:r>
              <a:rPr lang="de-DE" baseline="0" dirty="0" err="1" smtClean="0"/>
              <a:t>currently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PostDoc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computational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ecology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Leibniz Institute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Zoo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Wildlife</a:t>
            </a:r>
            <a:r>
              <a:rPr lang="de-DE" baseline="0" dirty="0" smtClean="0"/>
              <a:t> Research in Berlin, Germany.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projects</a:t>
            </a:r>
            <a:r>
              <a:rPr lang="de-DE" baseline="0" dirty="0" smtClean="0"/>
              <a:t>, I </a:t>
            </a:r>
            <a:r>
              <a:rPr lang="de-DE" baseline="0" dirty="0" err="1" smtClean="0"/>
              <a:t>mostly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programing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temporal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populations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communities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diseases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Over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last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scientific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education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programing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skills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perfectionism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self-employed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designer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workshop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instructor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matter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scientific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client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workshops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personal </a:t>
            </a:r>
            <a:r>
              <a:rPr lang="de-DE" baseline="0" dirty="0" err="1" smtClean="0"/>
              <a:t>projects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ggplot2.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194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ggplot2 </a:t>
            </a:r>
            <a:r>
              <a:rPr lang="de-DE" dirty="0" err="1" smtClean="0"/>
              <a:t>can</a:t>
            </a:r>
            <a:r>
              <a:rPr lang="de-DE" dirty="0" smtClean="0"/>
              <a:t> also handle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thanks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sf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capable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,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0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even</a:t>
            </a:r>
            <a:r>
              <a:rPr lang="de-DE" dirty="0" smtClean="0"/>
              <a:t> </a:t>
            </a:r>
            <a:r>
              <a:rPr lang="de-DE" dirty="0" err="1" smtClean="0"/>
              <a:t>distorted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r>
              <a:rPr lang="de-DE" dirty="0" smtClean="0"/>
              <a:t>, </a:t>
            </a:r>
            <a:r>
              <a:rPr lang="de-DE" dirty="0" err="1" smtClean="0"/>
              <a:t>called</a:t>
            </a:r>
            <a:r>
              <a:rPr lang="de-DE" dirty="0" smtClean="0"/>
              <a:t> </a:t>
            </a:r>
            <a:r>
              <a:rPr lang="de-DE" baseline="0" dirty="0" err="1" smtClean="0"/>
              <a:t>cartograms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technique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contribution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30DayMapChallenge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leading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across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world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1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effort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creativity</a:t>
            </a:r>
            <a:r>
              <a:rPr lang="de-DE" dirty="0" smtClean="0"/>
              <a:t>, ggplot2 </a:t>
            </a:r>
            <a:r>
              <a:rPr lang="de-DE" dirty="0" err="1" smtClean="0"/>
              <a:t>can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penguins</a:t>
            </a:r>
            <a:r>
              <a:rPr lang="de-DE" baseline="0" dirty="0" smtClean="0"/>
              <a:t>,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798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cues</a:t>
            </a:r>
            <a:r>
              <a:rPr lang="de-DE" baseline="0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50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or</a:t>
            </a:r>
            <a:r>
              <a:rPr lang="de-DE" dirty="0" smtClean="0"/>
              <a:t> generative </a:t>
            </a:r>
            <a:r>
              <a:rPr lang="de-DE" dirty="0" err="1" smtClean="0"/>
              <a:t>art</a:t>
            </a:r>
            <a:r>
              <a:rPr lang="de-DE" dirty="0" smtClean="0"/>
              <a:t> such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wonderful</a:t>
            </a:r>
            <a:r>
              <a:rPr lang="de-DE" dirty="0" smtClean="0"/>
              <a:t> </a:t>
            </a:r>
            <a:r>
              <a:rPr lang="de-DE" dirty="0" err="1" smtClean="0"/>
              <a:t>pieces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Thomas Pedersen.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unlimited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possibilities</a:t>
            </a:r>
            <a:r>
              <a:rPr lang="de-DE" baseline="0" dirty="0" smtClean="0"/>
              <a:t>, I was </a:t>
            </a:r>
            <a:r>
              <a:rPr lang="de-DE" baseline="0" dirty="0" err="1" smtClean="0"/>
              <a:t>curious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geometries </a:t>
            </a:r>
            <a:r>
              <a:rPr lang="de-DE" baseline="0" dirty="0" err="1" smtClean="0"/>
              <a:t>I‘ve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Tidytuesday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contributions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63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chart</a:t>
            </a:r>
            <a:r>
              <a:rPr lang="de-DE" dirty="0" smtClean="0"/>
              <a:t>,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, </a:t>
            </a:r>
            <a:r>
              <a:rPr lang="de-DE" dirty="0" err="1" smtClean="0"/>
              <a:t>highlights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overall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ggplot</a:t>
            </a:r>
            <a:r>
              <a:rPr lang="de-DE" dirty="0" smtClean="0"/>
              <a:t> geometries in 2020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baseline="0" dirty="0" smtClean="0"/>
              <a:t> </a:t>
            </a:r>
            <a:r>
              <a:rPr lang="de-DE" dirty="0" smtClean="0"/>
              <a:t>2019.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311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Interestingly</a:t>
            </a:r>
            <a:r>
              <a:rPr lang="de-DE" dirty="0" smtClean="0"/>
              <a:t>, </a:t>
            </a:r>
            <a:r>
              <a:rPr lang="de-DE" baseline="0" dirty="0" smtClean="0"/>
              <a:t>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 3.5 geometries per </a:t>
            </a:r>
            <a:r>
              <a:rPr lang="de-DE" baseline="0" dirty="0" err="1" smtClean="0"/>
              <a:t>script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</a:t>
            </a:r>
            <a:r>
              <a:rPr lang="de-DE" baseline="0" dirty="0" smtClean="0"/>
              <a:t> additional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depending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)!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annotations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namely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ggforce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812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ggtext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extension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Claus Wilke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en-US" dirty="0" smtClean="0"/>
              <a:t>introduces</a:t>
            </a:r>
            <a:r>
              <a:rPr lang="en-US" baseline="0" dirty="0" smtClean="0"/>
              <a:t> </a:t>
            </a:r>
            <a:r>
              <a:rPr lang="en-US" dirty="0" smtClean="0"/>
              <a:t>two</a:t>
            </a:r>
            <a:r>
              <a:rPr lang="en-US" baseline="0" dirty="0" smtClean="0"/>
              <a:t> new </a:t>
            </a:r>
            <a:r>
              <a:rPr lang="de-DE" dirty="0" err="1" smtClean="0"/>
              <a:t>theme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geometries </a:t>
            </a:r>
            <a:r>
              <a:rPr lang="en-US" dirty="0" smtClean="0"/>
              <a:t>that provide text</a:t>
            </a:r>
            <a:r>
              <a:rPr lang="en-US" baseline="0" dirty="0" smtClean="0"/>
              <a:t> </a:t>
            </a:r>
            <a:r>
              <a:rPr lang="en-US" dirty="0" smtClean="0"/>
              <a:t>rendering for ggplot2.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247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customized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scatterplot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dimensions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particularly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Biologist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non-</a:t>
            </a:r>
            <a:r>
              <a:rPr lang="de-DE" baseline="0" dirty="0" err="1" smtClean="0"/>
              <a:t>italic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penguin</a:t>
            </a:r>
            <a:r>
              <a:rPr lang="de-DE" baseline="0" dirty="0" smtClean="0"/>
              <a:t> Genus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turn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italic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font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markdown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syntax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wrapped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single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asterisks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turns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italic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asterisks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return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, I also </a:t>
            </a:r>
            <a:r>
              <a:rPr lang="de-DE" baseline="0" dirty="0" err="1" smtClean="0"/>
              <a:t>modified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axis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titles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690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turn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title,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axis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`</a:t>
            </a:r>
            <a:r>
              <a:rPr lang="de-DE" baseline="0" dirty="0" err="1" smtClean="0"/>
              <a:t>element_markdown</a:t>
            </a:r>
            <a:r>
              <a:rPr lang="de-DE" baseline="0" dirty="0" smtClean="0"/>
              <a:t>()`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ggplot2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„a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declaratively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grpahics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„The </a:t>
            </a:r>
            <a:r>
              <a:rPr lang="de-DE" baseline="0" dirty="0" err="1" smtClean="0"/>
              <a:t>Grammar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Graphics““,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dirty="0" err="1" smtClean="0"/>
              <a:t>framework</a:t>
            </a:r>
            <a:r>
              <a:rPr lang="de-DE" dirty="0" smtClean="0"/>
              <a:t> </a:t>
            </a:r>
            <a:r>
              <a:rPr lang="de-DE" dirty="0" err="1" smtClean="0"/>
              <a:t>proposed</a:t>
            </a:r>
            <a:r>
              <a:rPr lang="de-DE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="0" i="0" dirty="0" smtClean="0"/>
              <a:t>Leland </a:t>
            </a:r>
            <a:r>
              <a:rPr lang="de-DE" b="0" dirty="0" smtClean="0"/>
              <a:t>Wilkinson.</a:t>
            </a:r>
          </a:p>
          <a:p>
            <a:endParaRPr lang="de-DE" b="0" dirty="0" smtClean="0"/>
          </a:p>
          <a:p>
            <a:r>
              <a:rPr lang="de-DE" b="0" dirty="0" smtClean="0"/>
              <a:t>ggplot2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="0" baseline="0" dirty="0" err="1" smtClean="0"/>
              <a:t>has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been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developed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Hadley </a:t>
            </a:r>
            <a:r>
              <a:rPr lang="de-DE" b="0" baseline="0" dirty="0" err="1" smtClean="0"/>
              <a:t>Wickham</a:t>
            </a:r>
            <a:r>
              <a:rPr lang="de-DE" b="0" baseline="0" dirty="0" smtClean="0"/>
              <a:t>,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a </a:t>
            </a:r>
            <a:r>
              <a:rPr lang="de-DE" b="0" baseline="0" dirty="0" err="1" smtClean="0"/>
              <a:t>package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that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adds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functionaility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en-US" dirty="0" smtClean="0"/>
              <a:t>composing plots layer by layer </a:t>
            </a:r>
            <a:r>
              <a:rPr lang="de-DE" b="0" baseline="0" dirty="0" err="1" smtClean="0"/>
              <a:t>to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R </a:t>
            </a:r>
            <a:r>
              <a:rPr lang="de-DE" b="0" baseline="0" dirty="0" err="1" smtClean="0"/>
              <a:t>programing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language</a:t>
            </a:r>
            <a:r>
              <a:rPr lang="de-DE" b="0" baseline="0" dirty="0" smtClean="0"/>
              <a:t>. </a:t>
            </a:r>
          </a:p>
          <a:p>
            <a:r>
              <a:rPr lang="en-US" dirty="0" smtClean="0"/>
              <a:t>Rather than being limited to a set of pre-defined chart types, you can create visualizations that are tailored to your specific use case.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48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ggtext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particular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HTML </a:t>
            </a:r>
            <a:r>
              <a:rPr lang="de-DE" baseline="0" dirty="0" err="1" smtClean="0"/>
              <a:t>encodings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string.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This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manipulate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family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lineheight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 via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img</a:t>
            </a:r>
            <a:r>
              <a:rPr lang="de-DE" baseline="0" dirty="0" smtClean="0"/>
              <a:t> HTML tag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icons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axis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057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However</a:t>
            </a:r>
            <a:r>
              <a:rPr lang="de-DE" dirty="0" smtClean="0"/>
              <a:t>, I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admit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currently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windows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machines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seems</a:t>
            </a:r>
            <a:r>
              <a:rPr lang="de-DE" baseline="0" dirty="0" smtClean="0"/>
              <a:t>.)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51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TV </a:t>
            </a:r>
            <a:r>
              <a:rPr lang="de-DE" dirty="0" err="1" smtClean="0"/>
              <a:t>series</a:t>
            </a:r>
            <a:r>
              <a:rPr lang="de-DE" dirty="0" smtClean="0"/>
              <a:t> FRIENDS I</a:t>
            </a:r>
            <a:r>
              <a:rPr lang="de-DE" baseline="0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baseline="0" dirty="0" smtClean="0"/>
              <a:t>HTML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y </a:t>
            </a:r>
            <a:r>
              <a:rPr lang="de-DE" baseline="0" dirty="0" err="1" smtClean="0"/>
              <a:t>axis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bold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colored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218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formatting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dynamically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if_else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statement</a:t>
            </a:r>
            <a:r>
              <a:rPr lang="de-DE" baseline="0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interested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but will not </a:t>
            </a:r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r>
              <a:rPr lang="de-D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ggtext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markdwon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HTML </a:t>
            </a:r>
            <a:r>
              <a:rPr lang="de-DE" baseline="0" dirty="0" err="1" smtClean="0"/>
              <a:t>syntax</a:t>
            </a:r>
            <a:r>
              <a:rPr lang="de-DE" baseline="0" dirty="0" smtClean="0"/>
              <a:t> I just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66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geom_richtext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geom_text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rendered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full</a:t>
            </a:r>
            <a:r>
              <a:rPr lang="de-DE" baseline="0" dirty="0" smtClean="0"/>
              <a:t> 360° </a:t>
            </a:r>
            <a:r>
              <a:rPr lang="de-DE" baseline="0" dirty="0" err="1" smtClean="0"/>
              <a:t>rotation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478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element_markdown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dirty="0" err="1" smtClean="0"/>
              <a:t>element_textbox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box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wrapping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</a:t>
            </a:r>
            <a:r>
              <a:rPr lang="de-DE" baseline="0" dirty="0" smtClean="0"/>
              <a:t>…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99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geom_textbox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functionaility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91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Next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ggforce</a:t>
            </a:r>
            <a:r>
              <a:rPr lang="de-DE" dirty="0" smtClean="0"/>
              <a:t>, a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Thomas Pedersen </a:t>
            </a:r>
            <a:r>
              <a:rPr lang="de-DE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provides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functionailty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43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just a </a:t>
            </a:r>
            <a:r>
              <a:rPr lang="de-DE" baseline="0" dirty="0" err="1" smtClean="0"/>
              <a:t>snapshot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awesome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ggforce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box: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zoom in, </a:t>
            </a:r>
            <a:r>
              <a:rPr lang="de-DE" baseline="0" dirty="0" err="1" smtClean="0"/>
              <a:t>sina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voronoi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name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few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24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geom_mark</a:t>
            </a:r>
            <a:r>
              <a:rPr lang="de-DE" dirty="0" smtClean="0"/>
              <a:t> </a:t>
            </a:r>
            <a:r>
              <a:rPr lang="de-DE" dirty="0" err="1" smtClean="0"/>
              <a:t>family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show</a:t>
            </a:r>
            <a:r>
              <a:rPr lang="de-DE" dirty="0" smtClean="0"/>
              <a:t> all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12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Basically,</a:t>
            </a:r>
            <a:r>
              <a:rPr lang="en-US" baseline="0" dirty="0" smtClean="0"/>
              <a:t> you provide the data and decide how to map variables to aesthetics and what graphical primitives to use and ggplot2 takes care of the details.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scatterplot for example can be created with two lines of code — assuming that both the data and the package is loaded already — by specifying the variables mapped to x and y and the geometry one wants to plot.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247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subgroups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180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in </a:t>
            </a:r>
            <a:r>
              <a:rPr lang="de-DE" dirty="0" err="1" smtClean="0"/>
              <a:t>four</a:t>
            </a:r>
            <a:r>
              <a:rPr lang="de-DE" dirty="0" smtClean="0"/>
              <a:t> differen</a:t>
            </a:r>
            <a:r>
              <a:rPr lang="de-DE" baseline="0" dirty="0" smtClean="0"/>
              <a:t>t </a:t>
            </a:r>
            <a:r>
              <a:rPr lang="de-DE" baseline="0" dirty="0" err="1" smtClean="0"/>
              <a:t>versions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38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Jake </a:t>
            </a:r>
            <a:r>
              <a:rPr lang="de-DE" baseline="0" dirty="0" err="1" smtClean="0"/>
              <a:t>Kaupp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…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944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fancy</a:t>
            </a:r>
            <a:r>
              <a:rPr lang="de-DE" dirty="0" smtClean="0"/>
              <a:t> </a:t>
            </a:r>
            <a:r>
              <a:rPr lang="de-DE" dirty="0" err="1" smtClean="0"/>
              <a:t>annotation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arguments</a:t>
            </a:r>
            <a:r>
              <a:rPr lang="de-DE" dirty="0" smtClean="0"/>
              <a:t>. </a:t>
            </a:r>
            <a:r>
              <a:rPr lang="de-DE" dirty="0" err="1" smtClean="0"/>
              <a:t>Here</a:t>
            </a:r>
            <a:r>
              <a:rPr lang="de-DE" dirty="0" smtClean="0"/>
              <a:t>,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direct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categories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survey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304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definitely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belongs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favorites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regularly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ggdist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Matthew Kay.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667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6552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ggdist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well-chosen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types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uncertainty</a:t>
            </a:r>
            <a:r>
              <a:rPr lang="de-DE" baseline="0" dirty="0" smtClean="0"/>
              <a:t>. </a:t>
            </a:r>
            <a:r>
              <a:rPr lang="de-DE" dirty="0" smtClean="0"/>
              <a:t>All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great</a:t>
            </a:r>
            <a:r>
              <a:rPr lang="de-DE" baseline="0" dirty="0" smtClean="0"/>
              <a:t>, but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highlight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halfeyes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interval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strips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84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coffee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Coffee Quality Institute </a:t>
            </a:r>
          </a:p>
          <a:p>
            <a:endParaRPr lang="de-DE" baseline="0" dirty="0" smtClean="0"/>
          </a:p>
          <a:p>
            <a:r>
              <a:rPr lang="de-DE" baseline="0" dirty="0" smtClean="0"/>
              <a:t>I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individual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coffee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intervals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stats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country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, I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median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country</a:t>
            </a:r>
            <a:r>
              <a:rPr lang="de-DE" baseline="0" dirty="0" smtClean="0"/>
              <a:t> via </a:t>
            </a:r>
            <a:r>
              <a:rPr lang="de-DE" baseline="0" dirty="0" err="1" smtClean="0"/>
              <a:t>geom_point</a:t>
            </a:r>
            <a:r>
              <a:rPr lang="de-DE" baseline="0" dirty="0" smtClean="0"/>
              <a:t>()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geom_text</a:t>
            </a:r>
            <a:r>
              <a:rPr lang="de-DE" baseline="0" dirty="0" smtClean="0"/>
              <a:t>().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76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contribution</a:t>
            </a:r>
            <a:r>
              <a:rPr lang="de-DE" baseline="0" dirty="0" smtClean="0"/>
              <a:t>,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intervals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combination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stat_halfeye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temperature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ranges</a:t>
            </a:r>
            <a:r>
              <a:rPr lang="de-DE" baseline="0" dirty="0" smtClean="0"/>
              <a:t> in Berlin.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162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,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ggplot2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itself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may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52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variable </a:t>
            </a:r>
            <a:r>
              <a:rPr lang="de-DE" baseline="0" dirty="0" err="1" smtClean="0"/>
              <a:t>mapped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dirty="0" smtClean="0"/>
              <a:t>tune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custom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palette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proper </a:t>
            </a:r>
            <a:r>
              <a:rPr lang="de-DE" baseline="0" dirty="0" err="1" smtClean="0"/>
              <a:t>titles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axes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247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scatterplot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bill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baseline="0" dirty="0" smtClean="0"/>
              <a:t> versus </a:t>
            </a:r>
            <a:r>
              <a:rPr lang="de-DE" baseline="0" dirty="0" err="1" smtClean="0"/>
              <a:t>bill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rendering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fancy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annotations</a:t>
            </a:r>
            <a:r>
              <a:rPr lang="de-DE" baseline="0" dirty="0" smtClean="0"/>
              <a:t> via </a:t>
            </a:r>
            <a:r>
              <a:rPr lang="de-DE" baseline="0" dirty="0" err="1" smtClean="0"/>
              <a:t>ggforce</a:t>
            </a:r>
            <a:r>
              <a:rPr lang="de-DE" baseline="0" dirty="0" smtClean="0"/>
              <a:t>.</a:t>
            </a:r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detail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fix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alignement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title. Yes,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horizontal </a:t>
            </a:r>
            <a:r>
              <a:rPr lang="de-DE" baseline="0" dirty="0" err="1" smtClean="0"/>
              <a:t>justification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left-aligned</a:t>
            </a:r>
            <a:r>
              <a:rPr lang="de-DE" baseline="0" dirty="0" smtClean="0"/>
              <a:t> —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652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panel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, not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becomes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especially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annoying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y </a:t>
            </a:r>
            <a:r>
              <a:rPr lang="de-DE" baseline="0" dirty="0" err="1" smtClean="0"/>
              <a:t>axis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ggplot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3,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plot.title.position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left-aligned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89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Similarly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align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plot.caption.position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44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legend design.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handy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ggplot</a:t>
            </a:r>
            <a:r>
              <a:rPr lang="de-DE" dirty="0" smtClean="0"/>
              <a:t> </a:t>
            </a:r>
            <a:r>
              <a:rPr lang="de-DE" dirty="0" err="1" smtClean="0"/>
              <a:t>adds</a:t>
            </a:r>
            <a:r>
              <a:rPr lang="de-DE" dirty="0" smtClean="0"/>
              <a:t> a legend </a:t>
            </a:r>
            <a:r>
              <a:rPr lang="de-DE" dirty="0" err="1" smtClean="0"/>
              <a:t>automatically</a:t>
            </a:r>
            <a:r>
              <a:rPr lang="de-DE" dirty="0" smtClean="0"/>
              <a:t> 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time I </a:t>
            </a:r>
            <a:r>
              <a:rPr lang="de-DE" baseline="0" dirty="0" err="1" smtClean="0"/>
              <a:t>prefer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legend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top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top </a:t>
            </a:r>
            <a:r>
              <a:rPr lang="de-DE" baseline="0" dirty="0" err="1" smtClean="0"/>
              <a:t>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legend </a:t>
            </a:r>
            <a:r>
              <a:rPr lang="de-DE" baseline="0" dirty="0" err="1" smtClean="0"/>
              <a:t>feels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lost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narrow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8466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guides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manipulate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several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properties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different legend </a:t>
            </a:r>
            <a:r>
              <a:rPr lang="de-DE" baseline="0" dirty="0" err="1" smtClean="0"/>
              <a:t>types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modify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colorbar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dirty="0" smtClean="0"/>
              <a:t>I </a:t>
            </a:r>
            <a:r>
              <a:rPr lang="de-DE" dirty="0" err="1" smtClean="0"/>
              <a:t>like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title on </a:t>
            </a:r>
            <a:r>
              <a:rPr lang="de-DE" dirty="0" err="1" smtClean="0"/>
              <a:t>the</a:t>
            </a:r>
            <a:r>
              <a:rPr lang="de-DE" dirty="0" smtClean="0"/>
              <a:t> top </a:t>
            </a:r>
            <a:r>
              <a:rPr lang="de-DE" dirty="0" err="1" smtClean="0"/>
              <a:t>and</a:t>
            </a:r>
            <a:r>
              <a:rPr lang="de-DE" dirty="0" smtClean="0"/>
              <a:t> I </a:t>
            </a:r>
            <a:r>
              <a:rPr lang="de-DE" dirty="0" err="1" smtClean="0"/>
              <a:t>almost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width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heigh</a:t>
            </a:r>
            <a:r>
              <a:rPr lang="de-DE" baseline="0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defaulty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feels</a:t>
            </a:r>
            <a:r>
              <a:rPr lang="de-DE" baseline="0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elegant.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252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seem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origin</a:t>
            </a:r>
            <a:r>
              <a:rPr lang="de-DE" baseline="0" dirty="0" smtClean="0"/>
              <a:t>? </a:t>
            </a:r>
            <a:r>
              <a:rPr lang="de-DE" baseline="0" dirty="0" err="1" smtClean="0"/>
              <a:t>It´s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coordinate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cartesian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argument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true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Setting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false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expansion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limits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2488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ggplot</a:t>
            </a:r>
            <a:r>
              <a:rPr lang="de-DE" dirty="0" smtClean="0"/>
              <a:t> </a:t>
            </a:r>
            <a:r>
              <a:rPr lang="de-DE" dirty="0" err="1" smtClean="0"/>
              <a:t>geeks</a:t>
            </a:r>
            <a:r>
              <a:rPr lang="de-DE" dirty="0" smtClean="0"/>
              <a:t> – in 2018 Claus</a:t>
            </a:r>
            <a:r>
              <a:rPr lang="de-DE" baseline="0" dirty="0" smtClean="0"/>
              <a:t> Wilke </a:t>
            </a:r>
            <a:r>
              <a:rPr lang="de-DE" baseline="0" dirty="0" err="1" smtClean="0"/>
              <a:t>fixed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„just </a:t>
            </a:r>
            <a:r>
              <a:rPr lang="de-DE" baseline="0" dirty="0" err="1" smtClean="0"/>
              <a:t>gets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him</a:t>
            </a:r>
            <a:r>
              <a:rPr lang="de-DE" baseline="0" dirty="0" smtClean="0"/>
              <a:t>“.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I‘ve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drives</a:t>
            </a:r>
            <a:r>
              <a:rPr lang="de-DE" baseline="0" dirty="0" smtClean="0"/>
              <a:t> Claus </a:t>
            </a:r>
            <a:r>
              <a:rPr lang="de-DE" baseline="0" dirty="0" err="1" smtClean="0"/>
              <a:t>mad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If</a:t>
            </a:r>
            <a:r>
              <a:rPr lang="de-DE" baseline="0" dirty="0" smtClean="0"/>
              <a:t> not,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alone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also I was </a:t>
            </a:r>
            <a:r>
              <a:rPr lang="de-DE" baseline="0" dirty="0" err="1" smtClean="0"/>
              <a:t>asking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981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Claus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referring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clipping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widths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ticks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drawn</a:t>
            </a:r>
            <a:r>
              <a:rPr lang="de-DE" baseline="0" dirty="0" smtClean="0"/>
              <a:t> on top.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simply</a:t>
            </a:r>
            <a:r>
              <a:rPr lang="de-DE" baseline="0" dirty="0" smtClean="0"/>
              <a:t> fix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clipping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off.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5664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Another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clipping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labels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panel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otherwise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clipped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5664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However</a:t>
            </a:r>
            <a:r>
              <a:rPr lang="de-DE" dirty="0" smtClean="0"/>
              <a:t>,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baseline="0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pretty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taste,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narrow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spacing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I end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around</a:t>
            </a:r>
            <a:r>
              <a:rPr lang="de-DE" baseline="0" dirty="0" smtClean="0"/>
              <a:t> 20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30  </a:t>
            </a:r>
            <a:r>
              <a:rPr lang="de-DE" baseline="0" dirty="0" err="1" smtClean="0"/>
              <a:t>units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sides</a:t>
            </a:r>
            <a:r>
              <a:rPr lang="de-DE" baseline="0" dirty="0" smtClean="0"/>
              <a:t> but a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bottom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. Note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inches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depends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dirty="0" smtClean="0"/>
              <a:t>,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visualizations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. </a:t>
            </a:r>
            <a:r>
              <a:rPr lang="de-DE" dirty="0" err="1" smtClean="0"/>
              <a:t>However</a:t>
            </a:r>
            <a:r>
              <a:rPr lang="de-DE" dirty="0" smtClean="0"/>
              <a:t>,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baseline="0" dirty="0" smtClean="0"/>
              <a:t> </a:t>
            </a:r>
            <a:r>
              <a:rPr lang="de-DE" dirty="0" smtClean="0"/>
              <a:t>so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geometry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a different </a:t>
            </a:r>
            <a:r>
              <a:rPr lang="de-DE" baseline="0" dirty="0" err="1" smtClean="0"/>
              <a:t>font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?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good-looking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annotations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?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beyond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, bar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box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979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Last but not least, </a:t>
            </a:r>
            <a:r>
              <a:rPr lang="de-DE" dirty="0" err="1" smtClean="0"/>
              <a:t>let´s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an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.</a:t>
            </a:r>
            <a:r>
              <a:rPr lang="de-DE" baseline="0" dirty="0" smtClean="0"/>
              <a:t> Allison Horst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lovely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palmer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peguins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repository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via </a:t>
            </a:r>
            <a:r>
              <a:rPr lang="de-DE" baseline="0" dirty="0" err="1" smtClean="0"/>
              <a:t>ggplot´s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annotation_custom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turn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rasterGrob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margins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difficult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Other </a:t>
            </a:r>
            <a:r>
              <a:rPr lang="de-DE" baseline="0" dirty="0" err="1" smtClean="0"/>
              <a:t>approaches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potentially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simpler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cowplot</a:t>
            </a:r>
            <a:r>
              <a:rPr lang="de-DE" baseline="0" dirty="0" smtClean="0"/>
              <a:t>,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ggimage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magick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0592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final </a:t>
            </a:r>
            <a:r>
              <a:rPr lang="de-DE" dirty="0" err="1" smtClean="0"/>
              <a:t>thing</a:t>
            </a:r>
            <a:r>
              <a:rPr lang="de-DE" dirty="0" smtClean="0"/>
              <a:t> I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patchwork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anymore</a:t>
            </a:r>
            <a:r>
              <a:rPr lang="de-DE" baseline="0" dirty="0" smtClean="0"/>
              <a:t> but still I </a:t>
            </a:r>
            <a:r>
              <a:rPr lang="de-DE" baseline="0" dirty="0" err="1" smtClean="0"/>
              <a:t>regularly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encounter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 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shame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it´s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great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919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What´s</a:t>
            </a:r>
            <a:r>
              <a:rPr lang="de-DE" dirty="0" smtClean="0"/>
              <a:t> so </a:t>
            </a:r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 </a:t>
            </a:r>
            <a:r>
              <a:rPr lang="de-DE" dirty="0" err="1" smtClean="0"/>
              <a:t>Well</a:t>
            </a:r>
            <a:r>
              <a:rPr lang="de-DE" dirty="0" smtClean="0"/>
              <a:t>, ist </a:t>
            </a:r>
            <a:r>
              <a:rPr lang="de-DE" dirty="0" err="1" smtClean="0"/>
              <a:t>usage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simple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illustrated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Alllison´s</a:t>
            </a:r>
            <a:r>
              <a:rPr lang="de-DE" dirty="0" smtClean="0"/>
              <a:t> </a:t>
            </a:r>
            <a:r>
              <a:rPr lang="de-DE" dirty="0" err="1" smtClean="0"/>
              <a:t>monsters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plus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divided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composition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085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let´s</a:t>
            </a:r>
            <a:r>
              <a:rPr lang="de-DE" dirty="0" smtClean="0"/>
              <a:t> 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, p2,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raincloud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</a:t>
            </a:r>
            <a:r>
              <a:rPr lang="de-DE" dirty="0" err="1" smtClean="0"/>
              <a:t>visualizing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ratio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species</a:t>
            </a:r>
            <a:r>
              <a:rPr lang="de-DE" baseline="0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combine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p1.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specifiying</a:t>
            </a:r>
            <a:r>
              <a:rPr lang="de-DE" baseline="0" dirty="0" smtClean="0"/>
              <a:t> p1 </a:t>
            </a:r>
            <a:r>
              <a:rPr lang="de-DE" baseline="0" dirty="0" err="1" smtClean="0"/>
              <a:t>divided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p2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, in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relative </a:t>
            </a:r>
            <a:r>
              <a:rPr lang="de-DE" baseline="0" dirty="0" err="1" smtClean="0"/>
              <a:t>heights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…</a:t>
            </a:r>
          </a:p>
          <a:p>
            <a:endParaRPr lang="de-DE" baseline="0" dirty="0" smtClean="0"/>
          </a:p>
          <a:p>
            <a:r>
              <a:rPr lang="de-DE" dirty="0" smtClean="0"/>
              <a:t>… in a </a:t>
            </a:r>
            <a:r>
              <a:rPr lang="de-DE" dirty="0" err="1" smtClean="0"/>
              <a:t>patchwork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grids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aligned</a:t>
            </a:r>
            <a:r>
              <a:rPr lang="de-D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Patchwork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collected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legends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labeling</a:t>
            </a:r>
            <a:r>
              <a:rPr lang="de-DE" baseline="0" dirty="0" smtClean="0"/>
              <a:t>.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204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arrange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compositions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visualisation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European countries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ggplots</a:t>
            </a:r>
            <a:r>
              <a:rPr lang="de-DE" baseline="0" dirty="0" smtClean="0"/>
              <a:t>:</a:t>
            </a:r>
          </a:p>
          <a:p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boxes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legend, 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panel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renewable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across</a:t>
            </a:r>
            <a:r>
              <a:rPr lang="de-DE" baseline="0" dirty="0" smtClean="0"/>
              <a:t> countries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multiples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renewable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nuclear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thermal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compositions</a:t>
            </a:r>
            <a:r>
              <a:rPr lang="de-DE" baseline="0" dirty="0" smtClean="0"/>
              <a:t> check out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patchwork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webpage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625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hope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incredible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achieve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ggplot2 </a:t>
            </a:r>
            <a:r>
              <a:rPr lang="de-DE" baseline="0" dirty="0" err="1" smtClean="0"/>
              <a:t>alone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large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possibilities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types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combinations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endless</a:t>
            </a:r>
            <a:r>
              <a:rPr lang="de-DE" baseline="0" dirty="0" smtClean="0"/>
              <a:t>.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tricks I </a:t>
            </a:r>
            <a:r>
              <a:rPr lang="de-DE" baseline="0" dirty="0" err="1" smtClean="0"/>
              <a:t>talked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today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 also </a:t>
            </a:r>
            <a:r>
              <a:rPr lang="de-DE" dirty="0" err="1" smtClean="0"/>
              <a:t>quickly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additional </a:t>
            </a:r>
            <a:r>
              <a:rPr lang="de-DE" dirty="0" err="1" smtClean="0"/>
              <a:t>resources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094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Keep in </a:t>
            </a:r>
            <a:r>
              <a:rPr lang="de-DE" dirty="0" err="1" smtClean="0"/>
              <a:t>mind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produce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ggpltos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especially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TidyTuesday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found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roughly</a:t>
            </a:r>
            <a:r>
              <a:rPr lang="de-DE" baseline="0" dirty="0" smtClean="0"/>
              <a:t> 1500 </a:t>
            </a:r>
            <a:r>
              <a:rPr lang="de-DE" baseline="0" dirty="0" err="1" smtClean="0"/>
              <a:t>repositories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TidyTuesday</a:t>
            </a:r>
            <a:r>
              <a:rPr lang="de-DE" baseline="0" dirty="0" smtClean="0"/>
              <a:t>. I will also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script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tricks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071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such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official</a:t>
            </a:r>
            <a:r>
              <a:rPr lang="de-DE" dirty="0" smtClean="0"/>
              <a:t> ggplot2 </a:t>
            </a:r>
            <a:r>
              <a:rPr lang="de-DE" dirty="0" err="1" smtClean="0"/>
              <a:t>book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Hadley </a:t>
            </a:r>
            <a:r>
              <a:rPr lang="de-DE" dirty="0" err="1" smtClean="0"/>
              <a:t>Wickham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colleagues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. I also </a:t>
            </a:r>
            <a:r>
              <a:rPr lang="de-DE" baseline="0" dirty="0" err="1" smtClean="0"/>
              <a:t>recommend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check out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 Graph Gallery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collected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199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finally</a:t>
            </a:r>
            <a:r>
              <a:rPr lang="de-DE" dirty="0" smtClean="0"/>
              <a:t>, </a:t>
            </a:r>
            <a:r>
              <a:rPr lang="de-DE" dirty="0" err="1" smtClean="0"/>
              <a:t>feel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blog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find a ggplot2 </a:t>
            </a:r>
            <a:r>
              <a:rPr lang="de-DE" baseline="0" dirty="0" err="1" smtClean="0"/>
              <a:t>tutorial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evolution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post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buidling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enjoy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conference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7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Fortunately</a:t>
            </a:r>
            <a:r>
              <a:rPr lang="de-DE" dirty="0" smtClean="0"/>
              <a:t>,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baseline="0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magic</a:t>
            </a:r>
            <a:r>
              <a:rPr lang="de-DE" dirty="0" smtClean="0"/>
              <a:t> but </a:t>
            </a:r>
            <a:r>
              <a:rPr lang="de-DE" dirty="0" err="1" smtClean="0"/>
              <a:t>code</a:t>
            </a:r>
            <a:r>
              <a:rPr lang="de-DE" dirty="0" smtClean="0"/>
              <a:t>. </a:t>
            </a:r>
          </a:p>
          <a:p>
            <a:endParaRPr lang="de-DE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e</a:t>
            </a:r>
            <a:r>
              <a:rPr lang="en-US" dirty="0" smtClean="0"/>
              <a:t>ven luckier is the circumstance that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ggplot2 </a:t>
            </a:r>
            <a:r>
              <a:rPr lang="de-DE" baseline="0" dirty="0" err="1" smtClean="0"/>
              <a:t>users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theirselves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open-</a:t>
            </a:r>
            <a:r>
              <a:rPr lang="de-DE" baseline="0" dirty="0" err="1" smtClean="0"/>
              <a:t>source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philosophy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publicly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uploaded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packages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ggplots</a:t>
            </a:r>
            <a:r>
              <a:rPr lang="de-DE" baseline="0" dirty="0" smtClean="0"/>
              <a:t>.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I´ve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contribuitons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4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…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awesome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TidyTuesday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challenge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R4DataScience </a:t>
            </a:r>
            <a:r>
              <a:rPr lang="de-DE" baseline="0" dirty="0" err="1" smtClean="0"/>
              <a:t>community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weekly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s</a:t>
            </a:r>
            <a:r>
              <a:rPr lang="en-US" baseline="0" dirty="0" err="1" smtClean="0"/>
              <a:t>imilar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MakeoverMonday</a:t>
            </a:r>
            <a:r>
              <a:rPr lang="en-US" baseline="0" dirty="0" smtClean="0"/>
              <a:t> but </a:t>
            </a:r>
            <a:r>
              <a:rPr lang="de-DE" baseline="0" dirty="0" err="1" smtClean="0"/>
              <a:t>aimed</a:t>
            </a:r>
            <a:r>
              <a:rPr lang="de-DE" baseline="0" dirty="0" smtClean="0"/>
              <a:t> a</a:t>
            </a:r>
            <a:r>
              <a:rPr lang="en-US" dirty="0" smtClean="0"/>
              <a:t>t the R ecosystem.</a:t>
            </a:r>
            <a:r>
              <a:rPr lang="en-US" baseline="0" dirty="0" smtClean="0"/>
              <a:t> Each week a dataset is shared by Thomas Mock and the community is invited to </a:t>
            </a:r>
            <a:r>
              <a:rPr lang="en-US" dirty="0" smtClean="0"/>
              <a:t>summarize and arrange the data to make meaningful charts with ggplot2.</a:t>
            </a:r>
          </a:p>
          <a:p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 err="1" smtClean="0"/>
              <a:t>TidyTuesday</a:t>
            </a:r>
            <a:r>
              <a:rPr lang="en-US" baseline="0" dirty="0" smtClean="0"/>
              <a:t> is a great way of training data preparation and visualization — as it was especially helpful for me to expand my skill set and to build portfolio and network — it is also a commitment in terms of time and creativity to dive into a new data set and design every week.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69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smtClean="0">
                <a:latin typeface="Aileron Bold" pitchFamily="50" charset="0"/>
              </a:rPr>
              <a:t>But </a:t>
            </a:r>
            <a:r>
              <a:rPr lang="de-DE" b="0" dirty="0" err="1" smtClean="0">
                <a:latin typeface="Aileron Bold" pitchFamily="50" charset="0"/>
              </a:rPr>
              <a:t>even</a:t>
            </a:r>
            <a:r>
              <a:rPr lang="de-DE" b="0" dirty="0" smtClean="0">
                <a:latin typeface="Aileron Bold" pitchFamily="50" charset="0"/>
              </a:rPr>
              <a:t> in </a:t>
            </a:r>
            <a:r>
              <a:rPr lang="de-DE" b="0" dirty="0" err="1" smtClean="0">
                <a:latin typeface="Aileron Bold" pitchFamily="50" charset="0"/>
              </a:rPr>
              <a:t>case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you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have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no</a:t>
            </a:r>
            <a:r>
              <a:rPr lang="de-DE" b="0" dirty="0" smtClean="0">
                <a:latin typeface="Aileron Bold" pitchFamily="50" charset="0"/>
              </a:rPr>
              <a:t> time </a:t>
            </a:r>
            <a:r>
              <a:rPr lang="de-DE" b="0" dirty="0" err="1" smtClean="0">
                <a:latin typeface="Aileron Bold" pitchFamily="50" charset="0"/>
              </a:rPr>
              <a:t>or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interest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to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contribute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actively</a:t>
            </a:r>
            <a:r>
              <a:rPr lang="de-DE" b="0" dirty="0" smtClean="0">
                <a:latin typeface="Aileron Bold" pitchFamily="50" charset="0"/>
              </a:rPr>
              <a:t>, </a:t>
            </a:r>
            <a:r>
              <a:rPr lang="de-DE" b="0" dirty="0" err="1" smtClean="0">
                <a:latin typeface="Aileron Bold" pitchFamily="50" charset="0"/>
              </a:rPr>
              <a:t>it</a:t>
            </a:r>
            <a:r>
              <a:rPr lang="de-DE" b="0" dirty="0" smtClean="0">
                <a:latin typeface="Aileron Bold" pitchFamily="50" charset="0"/>
              </a:rPr>
              <a:t> </a:t>
            </a:r>
            <a:r>
              <a:rPr lang="de-DE" b="0" dirty="0" err="1" smtClean="0">
                <a:latin typeface="Aileron Bold" pitchFamily="50" charset="0"/>
              </a:rPr>
              <a:t>is</a:t>
            </a:r>
            <a:r>
              <a:rPr lang="de-DE" b="0" baseline="0" dirty="0" smtClean="0">
                <a:latin typeface="Aileron Bold" pitchFamily="50" charset="0"/>
              </a:rPr>
              <a:t> </a:t>
            </a:r>
            <a:r>
              <a:rPr lang="de-DE" b="0" baseline="0" dirty="0" err="1" smtClean="0">
                <a:latin typeface="Aileron Bold" pitchFamily="50" charset="0"/>
              </a:rPr>
              <a:t>definitly</a:t>
            </a:r>
            <a:r>
              <a:rPr lang="de-DE" b="0" baseline="0" dirty="0" smtClean="0">
                <a:latin typeface="Aileron Bold" pitchFamily="50" charset="0"/>
              </a:rPr>
              <a:t> </a:t>
            </a:r>
            <a:r>
              <a:rPr lang="de-DE" b="0" baseline="0" dirty="0" err="1" smtClean="0">
                <a:latin typeface="Aileron Bold" pitchFamily="50" charset="0"/>
              </a:rPr>
              <a:t>worth</a:t>
            </a:r>
            <a:r>
              <a:rPr lang="de-DE" b="0" baseline="0" dirty="0" smtClean="0">
                <a:latin typeface="Aileron Bold" pitchFamily="50" charset="0"/>
              </a:rPr>
              <a:t> </a:t>
            </a:r>
            <a:r>
              <a:rPr lang="de-DE" b="0" baseline="0" dirty="0" err="1" smtClean="0">
                <a:latin typeface="Aileron Bold" pitchFamily="50" charset="0"/>
              </a:rPr>
              <a:t>to</a:t>
            </a:r>
            <a:r>
              <a:rPr lang="de-DE" b="0" baseline="0" dirty="0" smtClean="0">
                <a:latin typeface="Aileron Bold" pitchFamily="50" charset="0"/>
              </a:rPr>
              <a:t> check out </a:t>
            </a:r>
            <a:r>
              <a:rPr lang="de-DE" b="0" baseline="0" dirty="0" err="1" smtClean="0">
                <a:latin typeface="Aileron Bold" pitchFamily="50" charset="0"/>
              </a:rPr>
              <a:t>the</a:t>
            </a:r>
            <a:r>
              <a:rPr lang="de-DE" b="0" baseline="0" dirty="0" smtClean="0">
                <a:latin typeface="Aileron Bold" pitchFamily="50" charset="0"/>
              </a:rPr>
              <a:t> </a:t>
            </a:r>
            <a:r>
              <a:rPr lang="de-DE" b="0" baseline="0" dirty="0" err="1" smtClean="0">
                <a:latin typeface="Aileron Bold" pitchFamily="50" charset="0"/>
              </a:rPr>
              <a:t>project</a:t>
            </a:r>
            <a:r>
              <a:rPr lang="de-DE" b="0" baseline="0" dirty="0" smtClean="0">
                <a:latin typeface="Aileron Bold" pitchFamily="50" charset="0"/>
              </a:rPr>
              <a:t> </a:t>
            </a:r>
            <a:r>
              <a:rPr lang="en-US" sz="1200" b="0" dirty="0" smtClean="0">
                <a:solidFill>
                  <a:srgbClr val="28A87D"/>
                </a:solidFill>
                <a:latin typeface="Aileron Bold" pitchFamily="50" charset="0"/>
              </a:rPr>
              <a:t>to be inspired and to know what one can do with ggplot</a:t>
            </a:r>
            <a:r>
              <a:rPr lang="en-US" sz="1200" b="0" baseline="0" dirty="0" smtClean="0">
                <a:solidFill>
                  <a:srgbClr val="28A87D"/>
                </a:solidFill>
                <a:latin typeface="Aileron Bold" pitchFamily="50" charset="0"/>
              </a:rPr>
              <a:t>2 </a:t>
            </a:r>
            <a:r>
              <a:rPr lang="en-US" sz="12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ileron Bold" pitchFamily="50" charset="0"/>
              </a:rPr>
              <a:t>based on what other people share.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69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8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9605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37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9" name="Rechteck 18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20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179512" y="1154830"/>
            <a:ext cx="8856984" cy="3612592"/>
          </a:xfrm>
          <a:prstGeom prst="roundRect">
            <a:avLst>
              <a:gd name="adj" fmla="val 32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216000" tIns="144000" rIns="216000" bIns="144000" rtlCol="0">
            <a:normAutofit/>
          </a:bodyPr>
          <a:lstStyle>
            <a:lvl1pPr marL="0" indent="0">
              <a:buNone/>
              <a:defRPr>
                <a:latin typeface="Fira Code" pitchFamily="49" charset="0"/>
                <a:ea typeface="Fira Code" pitchFamily="49" charset="0"/>
              </a:defRPr>
            </a:lvl1pPr>
          </a:lstStyle>
          <a:p>
            <a:pPr lvl="0"/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8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6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179512" y="123478"/>
            <a:ext cx="6912768" cy="4643944"/>
          </a:xfrm>
          <a:prstGeom prst="roundRect">
            <a:avLst>
              <a:gd name="adj" fmla="val 32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216000" tIns="144000" rIns="216000" bIns="144000" rtlCol="0">
            <a:normAutofit/>
          </a:bodyPr>
          <a:lstStyle>
            <a:lvl1pPr marL="0" indent="0">
              <a:buNone/>
              <a:defRPr>
                <a:latin typeface="Fira Code" pitchFamily="49" charset="0"/>
                <a:ea typeface="Fira Code" pitchFamily="49" charset="0"/>
              </a:defRPr>
            </a:lvl1pPr>
          </a:lstStyle>
          <a:p>
            <a:pPr lvl="0"/>
            <a:endParaRPr lang="de-DE" dirty="0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23" name="Rechteck 22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24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285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t="29258" b="53139"/>
          <a:stretch/>
        </p:blipFill>
        <p:spPr bwMode="auto">
          <a:xfrm>
            <a:off x="0" y="0"/>
            <a:ext cx="9144000" cy="51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84041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92469" y="30480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3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1" r:id="rId5"/>
    <p:sldLayoutId id="2147483652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i="0" kern="1200">
          <a:solidFill>
            <a:schemeClr val="tx1"/>
          </a:solidFill>
          <a:latin typeface="Gelasio SemiBold" pitchFamily="2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Font typeface="Overpass" pitchFamily="2" charset="0"/>
        <a:buChar char="→"/>
        <a:defRPr sz="20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1pPr>
      <a:lvl2pPr marL="628650" indent="-261938" algn="l" defTabSz="914400" rtl="0" eaLnBrk="1" latinLnBrk="0" hangingPunct="1">
        <a:spcBef>
          <a:spcPct val="20000"/>
        </a:spcBef>
        <a:buFont typeface="Overpass" pitchFamily="2" charset="0"/>
        <a:buChar char="→"/>
        <a:defRPr sz="16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2pPr>
      <a:lvl3pPr marL="989013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6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3pPr>
      <a:lvl4pPr marL="1349375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2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4pPr>
      <a:lvl5pPr marL="1698625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2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6.wdp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13.gif"/><Relationship Id="rId10" Type="http://schemas.openxmlformats.org/officeDocument/2006/relationships/image" Target="../media/image5.png"/><Relationship Id="rId4" Type="http://schemas.openxmlformats.org/officeDocument/2006/relationships/image" Target="../media/image112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6"/>
          <a:stretch/>
        </p:blipFill>
        <p:spPr bwMode="auto">
          <a:xfrm>
            <a:off x="3275857" y="1894194"/>
            <a:ext cx="5976664" cy="325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1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8" b="65930"/>
          <a:stretch/>
        </p:blipFill>
        <p:spPr bwMode="auto">
          <a:xfrm flipH="1">
            <a:off x="821" y="1"/>
            <a:ext cx="2330571" cy="1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9512" y="730910"/>
            <a:ext cx="8784976" cy="14401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i="1" dirty="0" err="1" smtClean="0">
                <a:latin typeface="Playfair Display Black" pitchFamily="2" charset="0"/>
              </a:rPr>
              <a:t>ggplot</a:t>
            </a:r>
            <a:r>
              <a:rPr lang="en-US" b="1" i="1" dirty="0" smtClean="0">
                <a:latin typeface="Playfair Display Black" pitchFamily="2" charset="0"/>
              </a:rPr>
              <a:t> Wizardry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000" dirty="0" smtClean="0">
                <a:latin typeface="Aileron Thin" pitchFamily="50" charset="0"/>
              </a:rPr>
              <a:t>My Favorite Tricks and Secrets for Beautiful Plots in R</a:t>
            </a:r>
            <a:endParaRPr lang="de-DE" sz="2000" dirty="0">
              <a:latin typeface="Aileron Thin" pitchFamily="50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1818000" y="1451878"/>
            <a:ext cx="5508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7514168" y="4960104"/>
            <a:ext cx="94448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Image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: Freepik.com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881815" y="2123574"/>
            <a:ext cx="3380370" cy="520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700" b="1" i="1" dirty="0" smtClean="0">
                <a:solidFill>
                  <a:srgbClr val="E99059"/>
                </a:solidFill>
                <a:latin typeface="Playfair Display" pitchFamily="2" charset="0"/>
              </a:rPr>
              <a:t>Dr. Cédric Scherer</a:t>
            </a:r>
            <a:r>
              <a:rPr lang="en-US" sz="1100" dirty="0" smtClean="0">
                <a:solidFill>
                  <a:srgbClr val="E99059"/>
                </a:solidFill>
                <a:latin typeface="Aileron Thin" pitchFamily="50" charset="0"/>
              </a:rPr>
              <a:t/>
            </a:r>
            <a:br>
              <a:rPr lang="en-US" sz="1100" dirty="0" smtClean="0">
                <a:solidFill>
                  <a:srgbClr val="E99059"/>
                </a:solidFill>
                <a:latin typeface="Aileron Thin" pitchFamily="50" charset="0"/>
              </a:rPr>
            </a:br>
            <a:r>
              <a:rPr lang="en-US" sz="1200" dirty="0" smtClean="0">
                <a:solidFill>
                  <a:srgbClr val="E99059"/>
                </a:solidFill>
                <a:latin typeface="Aileron Thin" pitchFamily="50" charset="0"/>
              </a:rPr>
              <a:t>Freelancing Data Visualization Designer</a:t>
            </a:r>
            <a:endParaRPr lang="de-DE" sz="1100" dirty="0">
              <a:solidFill>
                <a:srgbClr val="E99059"/>
              </a:solidFill>
              <a:latin typeface="Aileron Thin" pitchFamily="50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84592" y="4608294"/>
            <a:ext cx="2016224" cy="360040"/>
          </a:xfrm>
          <a:prstGeom prst="rect">
            <a:avLst/>
          </a:prstGeom>
          <a:solidFill>
            <a:srgbClr val="E99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C:\Users\DataVizard\Google Drive\Work\DataViz\Teaching\2021_OutlierConf\Wh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65" y="4619295"/>
            <a:ext cx="1836679" cy="33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ataVizard\Desktop\t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6" y="195486"/>
            <a:ext cx="9154566" cy="45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-10566" y="-20538"/>
            <a:ext cx="9154566" cy="432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C:\Users\DataVizard\Desktop\tt_log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6" y="195486"/>
            <a:ext cx="9154566" cy="45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827584" y="1533564"/>
            <a:ext cx="7776864" cy="194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52000" tIns="180000" rIns="252000" bIns="180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“I’m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not looking to necessarily practice my skills as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much as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I am </a:t>
            </a:r>
            <a:r>
              <a:rPr lang="en-US" sz="2400" b="1" dirty="0">
                <a:solidFill>
                  <a:srgbClr val="28A87D"/>
                </a:solidFill>
                <a:latin typeface="Playfair Display" pitchFamily="2" charset="0"/>
              </a:rPr>
              <a:t>to be inspired and know what I can do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based on what other people share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.”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-10566" y="3939902"/>
            <a:ext cx="9154566" cy="1209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2195736" y="3010472"/>
            <a:ext cx="4752528" cy="548182"/>
          </a:xfrm>
          <a:prstGeom prst="rect">
            <a:avLst/>
          </a:prstGeom>
          <a:noFill/>
          <a:ln w="28575">
            <a:noFill/>
          </a:ln>
        </p:spPr>
        <p:txBody>
          <a:bodyPr wrap="square" lIns="252000" tIns="180000" rIns="252000" bIns="18000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P3 in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Proc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ACM Hum.-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Comput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Interact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37, 4,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Article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 111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21550" y="4443958"/>
            <a:ext cx="810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#</a:t>
            </a:r>
            <a:r>
              <a:rPr lang="de-DE" sz="1600" dirty="0" err="1" smtClean="0">
                <a:solidFill>
                  <a:srgbClr val="00B0F0"/>
                </a:solidFill>
                <a:latin typeface="Bebas Neue" pitchFamily="34" charset="0"/>
              </a:rPr>
              <a:t>TidyTuesday</a:t>
            </a:r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 </a:t>
            </a:r>
            <a:r>
              <a:rPr lang="de-DE" sz="1500" dirty="0" smtClean="0">
                <a:latin typeface="Aileron Bold" pitchFamily="50" charset="0"/>
              </a:rPr>
              <a:t>on </a:t>
            </a:r>
            <a:r>
              <a:rPr lang="de-DE" sz="1500" dirty="0" err="1" smtClean="0">
                <a:latin typeface="Aileron Bold" pitchFamily="50" charset="0"/>
              </a:rPr>
              <a:t>Twitter</a:t>
            </a:r>
            <a:r>
              <a:rPr lang="de-DE" sz="1500" dirty="0" smtClean="0">
                <a:latin typeface="Aileron Bold" pitchFamily="50" charset="0"/>
              </a:rPr>
              <a:t>   •   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rfordatascience</a:t>
            </a:r>
            <a:r>
              <a:rPr lang="de-DE" sz="1600" dirty="0" smtClean="0">
                <a:solidFill>
                  <a:srgbClr val="28A87D"/>
                </a:solidFill>
                <a:latin typeface="Bebas Neue" pitchFamily="34" charset="0"/>
              </a:rPr>
              <a:t>/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tidytuesday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GitHub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500" dirty="0">
                <a:latin typeface="Aileron Bold" pitchFamily="50" charset="0"/>
              </a:rPr>
              <a:t>•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600" dirty="0" smtClean="0">
                <a:solidFill>
                  <a:srgbClr val="E99059"/>
                </a:solidFill>
                <a:latin typeface="Bebas Neue" pitchFamily="34" charset="0"/>
              </a:rPr>
              <a:t>R4ds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Slack</a:t>
            </a:r>
            <a:endParaRPr lang="de-DE" sz="1500" dirty="0">
              <a:latin typeface="Aileron Bold" pitchFamily="50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526548"/>
            <a:ext cx="7776864" cy="194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52000" tIns="216000" rIns="252000" bIns="18000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“#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TidyTuesday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 became 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a ‘choose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your own adventure 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game’,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which 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allowed participants </a:t>
            </a:r>
            <a:r>
              <a:rPr lang="en-US" sz="2200" b="1" dirty="0" smtClean="0">
                <a:solidFill>
                  <a:srgbClr val="28A87D"/>
                </a:solidFill>
                <a:latin typeface="Playfair Display" pitchFamily="2" charset="0"/>
              </a:rPr>
              <a:t>to ‘pursue </a:t>
            </a:r>
            <a:r>
              <a:rPr lang="en-US" sz="2200" b="1" dirty="0">
                <a:solidFill>
                  <a:srgbClr val="28A87D"/>
                </a:solidFill>
                <a:latin typeface="Playfair Display" pitchFamily="2" charset="0"/>
              </a:rPr>
              <a:t>something really </a:t>
            </a:r>
            <a:r>
              <a:rPr lang="en-US" sz="2200" b="1" dirty="0" smtClean="0">
                <a:solidFill>
                  <a:srgbClr val="28A87D"/>
                </a:solidFill>
                <a:latin typeface="Playfair Display" pitchFamily="2" charset="0"/>
              </a:rPr>
              <a:t>weird’ beyond </a:t>
            </a:r>
            <a:r>
              <a:rPr lang="en-US" sz="2200" b="1" dirty="0">
                <a:solidFill>
                  <a:srgbClr val="28A87D"/>
                </a:solidFill>
                <a:latin typeface="Playfair Display" pitchFamily="2" charset="0"/>
              </a:rPr>
              <a:t>traditional </a:t>
            </a:r>
            <a:r>
              <a:rPr lang="en-US" sz="2200" b="1" dirty="0" smtClean="0">
                <a:solidFill>
                  <a:srgbClr val="28A87D"/>
                </a:solidFill>
                <a:latin typeface="Playfair Display" pitchFamily="2" charset="0"/>
              </a:rPr>
              <a:t>visualizations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.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”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979712" y="3013647"/>
            <a:ext cx="5184576" cy="548182"/>
          </a:xfrm>
          <a:prstGeom prst="rect">
            <a:avLst/>
          </a:prstGeom>
          <a:noFill/>
          <a:ln w="28575">
            <a:noFill/>
          </a:ln>
        </p:spPr>
        <p:txBody>
          <a:bodyPr wrap="square" lIns="252000" tIns="180000" rIns="252000" bIns="18000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I17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and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 P16 in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Proc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ACM Hum.-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Comput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Interact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37, 4,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Article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 111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taVizard\Google Drive\Work\DataViz\Teaching\2020_Physalia\lectures\1_Intro_R\img\ah_code_hero_rsta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1"/>
            <a:ext cx="5328592" cy="43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</a:p>
        </p:txBody>
      </p:sp>
      <p:pic>
        <p:nvPicPr>
          <p:cNvPr id="1026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27" y="179725"/>
            <a:ext cx="2972747" cy="462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83641" y="4829118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2020/31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17" name="Titel 2"/>
          <p:cNvSpPr txBox="1">
            <a:spLocks/>
          </p:cNvSpPr>
          <p:nvPr/>
        </p:nvSpPr>
        <p:spPr>
          <a:xfrm>
            <a:off x="107703" y="4638961"/>
            <a:ext cx="2977923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ggdist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&amp; 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ggtext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&amp; 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patchwork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mjskay.github.io/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ggdist</a:t>
            </a:r>
            <a:endParaRPr lang="de-DE" sz="6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946200" y="4891246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wilkelab.org/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ggtext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endParaRPr lang="de-DE" sz="6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800136" y="4892273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patchwork.data-imaginist.com</a:t>
            </a:r>
            <a:endParaRPr lang="de-DE" sz="6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4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8194" name="Picture 2" descr="C:\Users\DataVizard\Google Drive\Work\DataViz\Teaching\2020_NC3\lectures\03_basic_ggplot\img\showcase\europe_sprengle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126"/>
          <a:stretch/>
        </p:blipFill>
        <p:spPr bwMode="auto">
          <a:xfrm>
            <a:off x="2437957" y="410688"/>
            <a:ext cx="4359527" cy="43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83641" y="4851783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Thorsten 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Sprenger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Tree</a:t>
            </a:r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Diagrams</a:t>
            </a:r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+ Networks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3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ggraph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ggraph.data-imaginist.com</a:t>
            </a:r>
          </a:p>
        </p:txBody>
      </p:sp>
    </p:spTree>
    <p:extLst>
      <p:ext uri="{BB962C8B-B14F-4D97-AF65-F5344CB8AC3E}">
        <p14:creationId xmlns:p14="http://schemas.microsoft.com/office/powerpoint/2010/main" val="30415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37921" y="4809731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Yobanny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Sámano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,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2021/03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Treemaps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8674" name="Picture 2" descr="C:\Users\DataVizard\Desktop\ErpA3vWXYAI5O2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00" y="654597"/>
            <a:ext cx="506000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treemapify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gwilkox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treemapify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1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83641" y="4878311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Anna Henschel,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2020/12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Waffle</a:t>
            </a:r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Charts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7650" name="Picture 2" descr="C:\Users\DataVizard\Desktop\ETWOa2UXkAcaWl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225275"/>
            <a:ext cx="3960440" cy="461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waffle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</a:t>
            </a:r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hrbrmstr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waffle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83641" y="441767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David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Söjberg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Bump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Charts</a:t>
            </a:r>
          </a:p>
        </p:txBody>
      </p:sp>
      <p:sp>
        <p:nvSpPr>
          <p:cNvPr id="14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ggbumb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davidsjoberg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ggbump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9" name="Picture 2" descr="C:\Users\DataVizard\Desktop\75692519-fb146b00-5ca5-11ea-85f5-9fc33e760a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0" y="951950"/>
            <a:ext cx="855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3074" name="Picture 2" descr="C:\Users\DataVizard\Google Drive\Work\DataViz\Challenges\TidyTuesday\plots\_all\2020_27_Xmen_annotat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00" y="661458"/>
            <a:ext cx="552000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83641" y="484173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2020/27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Streamgraphs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4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ggstream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davidsjoberg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ggstream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83641" y="474723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2020/25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Streamgraphs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4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gggibbous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mnbram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gggibbous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grpSp>
        <p:nvGrpSpPr>
          <p:cNvPr id="12" name="Gruppieren 11"/>
          <p:cNvGrpSpPr>
            <a:grpSpLocks noChangeAspect="1"/>
          </p:cNvGrpSpPr>
          <p:nvPr/>
        </p:nvGrpSpPr>
        <p:grpSpPr>
          <a:xfrm>
            <a:off x="1738250" y="652320"/>
            <a:ext cx="5667500" cy="4104456"/>
            <a:chOff x="251520" y="829387"/>
            <a:chExt cx="5437857" cy="3938147"/>
          </a:xfrm>
        </p:grpSpPr>
        <p:pic>
          <p:nvPicPr>
            <p:cNvPr id="13" name="Picture 4" descr="C:\Users\DataVizard\Desktop\2020_25_AmericanSlavery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8"/>
            <a:stretch/>
          </p:blipFill>
          <p:spPr bwMode="auto">
            <a:xfrm>
              <a:off x="251520" y="949960"/>
              <a:ext cx="5437857" cy="381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DataVizard\Desktop\2020_25_AmericanSlavery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893"/>
            <a:stretch/>
          </p:blipFill>
          <p:spPr bwMode="auto">
            <a:xfrm>
              <a:off x="251520" y="829387"/>
              <a:ext cx="5437857" cy="170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6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5696" y="4824094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Jack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Davison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,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2020/32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Geofacets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9698" name="Picture 2" descr="C:\Users\DataVizard\Desktop\EehsIgdWkAEH91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3" y="193850"/>
            <a:ext cx="3839374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geofacet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hafen.github.io/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geofacet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4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DataVizard\Google Drive\Work\Admin\Pictures\IMG-20191024-WA0000_square_bw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" r="1353" b="1"/>
          <a:stretch/>
        </p:blipFill>
        <p:spPr bwMode="auto">
          <a:xfrm>
            <a:off x="485710" y="843224"/>
            <a:ext cx="3125803" cy="31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ataVizard\Google Drive\Work\Admin\Pictures\Zauber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16178"/>
          <a:stretch/>
        </p:blipFill>
        <p:spPr bwMode="auto">
          <a:xfrm>
            <a:off x="3850482" y="843224"/>
            <a:ext cx="3093719" cy="31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391473" y="411510"/>
            <a:ext cx="3384376" cy="384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Scientist </a:t>
            </a:r>
            <a:r>
              <a:rPr lang="de-DE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by</a:t>
            </a:r>
            <a:r>
              <a:rPr lang="de-DE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 Training</a:t>
            </a:r>
            <a:endParaRPr lang="de-DE" sz="2500" dirty="0">
              <a:solidFill>
                <a:schemeClr val="tx1">
                  <a:lumMod val="65000"/>
                  <a:lumOff val="35000"/>
                </a:schemeClr>
              </a:solidFill>
              <a:latin typeface="Playfair Display Black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71152" y="4034135"/>
            <a:ext cx="3360889" cy="50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Computational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Ecology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at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the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Leibniz </a:t>
            </a:r>
            <a:b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</a:b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Institute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for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Zoo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and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Wildlife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Research 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704088" y="4034135"/>
            <a:ext cx="3360889" cy="50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Self-employed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Data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Visualization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</a:t>
            </a:r>
            <a:b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</a:b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Designer &amp; Workshop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Instructor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ileron Thin" pitchFamily="50" charset="0"/>
              </a:rPr>
              <a:t> 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70769" y="411510"/>
            <a:ext cx="3317448" cy="384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DataVizard </a:t>
            </a:r>
            <a:r>
              <a:rPr lang="de-DE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by</a:t>
            </a:r>
            <a:r>
              <a:rPr lang="de-DE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 Black" pitchFamily="2" charset="0"/>
              </a:rPr>
              <a:t> Heart</a:t>
            </a:r>
            <a:endParaRPr lang="de-DE" sz="2500" dirty="0">
              <a:solidFill>
                <a:schemeClr val="tx1">
                  <a:lumMod val="65000"/>
                  <a:lumOff val="35000"/>
                </a:schemeClr>
              </a:solidFill>
              <a:latin typeface="Playfair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Maps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964088" y="4373962"/>
            <a:ext cx="366383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Dominic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Royé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(dominicroye.github.io/en/2019/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visualize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-urban-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growth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/)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15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{sf}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r-spatial.github.io/sf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025944" y="1059582"/>
            <a:ext cx="7092112" cy="3312000"/>
            <a:chOff x="94763" y="696264"/>
            <a:chExt cx="7092112" cy="3312000"/>
          </a:xfrm>
        </p:grpSpPr>
        <p:pic>
          <p:nvPicPr>
            <p:cNvPr id="9" name="Picture 2" descr="C:\Users\DataVizard\Desktop\El4w90wXEAAu2gp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771" y="696264"/>
              <a:ext cx="2644104" cy="33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DataVizard\Google Drive\Work\DataViz\Teaching\2020_NC3\lectures\03_basic_ggplot\img\showcase\swiss_map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3" y="696264"/>
              <a:ext cx="4416000" cy="33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feld 17"/>
          <p:cNvSpPr txBox="1"/>
          <p:nvPr/>
        </p:nvSpPr>
        <p:spPr>
          <a:xfrm>
            <a:off x="497640" y="4373962"/>
            <a:ext cx="547260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Timo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Gossenbacher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timogrossenbacher.ch/2019/04/bivariate-maps-with-ggplot2-and-sf)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4098" name="Picture 2" descr="C:\Users\DataVizard\Google Drive\Work\DataViz\Challenges\TidyTuesday\plots\_all\2018_03_Global_Mort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26" y="661458"/>
            <a:ext cx="5961347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83641" y="489197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the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#30DayMapChallenge 2019, Topic </a:t>
            </a:r>
            <a:r>
              <a:rPr lang="de-DE" sz="700" i="1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Polygons</a:t>
            </a:r>
            <a:endParaRPr lang="de-DE" sz="700" i="1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Cartograms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1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cartogram</a:t>
            </a:r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}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sjewo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cartogram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883641" y="4819967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pic>
        <p:nvPicPr>
          <p:cNvPr id="12290" name="Picture 2" descr="C:\Users\DataVizard\Desktop\EeA0ZB7XgAIwIL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00" y="661458"/>
            <a:ext cx="414000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ggforce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ggforce.data-imaginist.com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Drawings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1026" name="Picture 2" descr="C:\Users\DataVizard\Desktop\tour-de-fran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00" y="118397"/>
            <a:ext cx="34848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883641" y="489197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,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2020/15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Tables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883641" y="482163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Thomas Lin Pedersen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1595307" y="661458"/>
            <a:ext cx="5953387" cy="4140000"/>
            <a:chOff x="1187624" y="661458"/>
            <a:chExt cx="5953387" cy="4140000"/>
          </a:xfrm>
        </p:grpSpPr>
        <p:pic>
          <p:nvPicPr>
            <p:cNvPr id="15362" name="Picture 2" descr="C:\Users\DataVizard\Desktop\EpsGn9WXYAotuSP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661458"/>
              <a:ext cx="2927630" cy="41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3" name="Picture 3" descr="C:\Users\DataVizard\Desktop\EpjduOhXYAIRZmF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661458"/>
              <a:ext cx="2929051" cy="41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Generative Art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-32454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80342" y="4690018"/>
            <a:ext cx="497485" cy="382476"/>
            <a:chOff x="280342" y="4690018"/>
            <a:chExt cx="497485" cy="382476"/>
          </a:xfrm>
        </p:grpSpPr>
        <p:pic>
          <p:nvPicPr>
            <p:cNvPr id="37891" name="Picture 3" descr="C:\Users\DataVizard\Desktop\witch-h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42" y="469001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0" name="Picture 2" descr="C:\Users\DataVizard\Desktop\magic-wan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52" y="4808819"/>
              <a:ext cx="263675" cy="263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94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56" y="123478"/>
            <a:ext cx="7020780" cy="46805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56" y="123478"/>
            <a:ext cx="7020780" cy="46805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2411760" y="6497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644008" y="50436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195736" y="7228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403648" y="9431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556048" y="8710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08448" y="101614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37350" y="116317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89750" y="13813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259632" y="123349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59632" y="152736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1259632" y="160157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259632" y="167485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331640" y="17468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1259632" y="182198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259632" y="189504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259632" y="19681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1266028" y="204230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1259632" y="21141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1259632" y="218391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259632" y="225932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1259632" y="233328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1259632" y="240635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259632" y="24804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59632" y="255264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1331640" y="269763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1259632" y="277190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1259632" y="284391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1259632" y="291909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1259632" y="29932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259632" y="30684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1259632" y="335832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1259632" y="328436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1269202" y="343147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59632" y="350679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214074" y="357986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1215132" y="365292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/>
          <p:cNvSpPr/>
          <p:nvPr/>
        </p:nvSpPr>
        <p:spPr>
          <a:xfrm>
            <a:off x="1231066" y="372387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1237414" y="379588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1239530" y="38689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1236356" y="394307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Rechteck 43"/>
          <p:cNvSpPr/>
          <p:nvPr/>
        </p:nvSpPr>
        <p:spPr>
          <a:xfrm>
            <a:off x="1229944" y="401698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/>
        </p:nvSpPr>
        <p:spPr>
          <a:xfrm>
            <a:off x="1232124" y="40902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hteck 45"/>
          <p:cNvSpPr/>
          <p:nvPr/>
        </p:nvSpPr>
        <p:spPr>
          <a:xfrm>
            <a:off x="1217248" y="416227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>
            <a:off x="1217248" y="423512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/>
          <p:cNvSpPr/>
          <p:nvPr/>
        </p:nvSpPr>
        <p:spPr>
          <a:xfrm>
            <a:off x="1331640" y="26285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Abgerundetes Rechteck 48"/>
          <p:cNvSpPr/>
          <p:nvPr/>
        </p:nvSpPr>
        <p:spPr>
          <a:xfrm>
            <a:off x="534864" y="1276056"/>
            <a:ext cx="1368000" cy="126000"/>
          </a:xfrm>
          <a:prstGeom prst="roundRect">
            <a:avLst>
              <a:gd name="adj" fmla="val 12177"/>
            </a:avLst>
          </a:prstGeom>
          <a:noFill/>
          <a:ln w="19050"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28A87D"/>
              </a:solidFill>
            </a:endParaRPr>
          </a:p>
        </p:txBody>
      </p:sp>
      <p:sp>
        <p:nvSpPr>
          <p:cNvPr id="50" name="Abgerundetes Rechteck 49"/>
          <p:cNvSpPr/>
          <p:nvPr/>
        </p:nvSpPr>
        <p:spPr>
          <a:xfrm>
            <a:off x="534864" y="541250"/>
            <a:ext cx="2934801" cy="126000"/>
          </a:xfrm>
          <a:prstGeom prst="roundRect">
            <a:avLst>
              <a:gd name="adj" fmla="val 12177"/>
            </a:avLst>
          </a:prstGeom>
          <a:noFill/>
          <a:ln w="19050"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28A87D"/>
              </a:solidFill>
            </a:endParaRPr>
          </a:p>
        </p:txBody>
      </p:sp>
      <p:sp>
        <p:nvSpPr>
          <p:cNvPr id="51" name="Abgerundetes Rechteck 50"/>
          <p:cNvSpPr/>
          <p:nvPr/>
        </p:nvSpPr>
        <p:spPr>
          <a:xfrm>
            <a:off x="534864" y="1054687"/>
            <a:ext cx="1440000" cy="126000"/>
          </a:xfrm>
          <a:prstGeom prst="roundRect">
            <a:avLst>
              <a:gd name="adj" fmla="val 12177"/>
            </a:avLst>
          </a:prstGeom>
          <a:noFill/>
          <a:ln w="19050"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28A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ggtext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865105" y="2768610"/>
            <a:ext cx="5413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Improved Text Rendering Support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Aileron Light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943708" y="2709670"/>
            <a:ext cx="5256584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wilkelab.org/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ggtext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0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99542"/>
            <a:ext cx="4536000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76056" y="915566"/>
            <a:ext cx="316835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99542"/>
            <a:ext cx="4576498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611560" y="1794902"/>
            <a:ext cx="7920880" cy="17638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(data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df_penguins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+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(color =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body_mass_g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), alpha = .6, size = 3) +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labs(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"Bill Dimensions of Brush-Tailed Penguins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Pygoscelis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caption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"Data: Gorman, Williams &amp; Fraser (2014)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PLoS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 ONE*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x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**Bill Length**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(mm)",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"**Bill Depth**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(mm)")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  <a:endParaRPr lang="en-US" sz="1300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endParaRPr lang="de-DE" sz="1300" b="1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99542"/>
            <a:ext cx="4536000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76056" y="915566"/>
            <a:ext cx="316835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11560" y="1794902"/>
            <a:ext cx="7920880" cy="2564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(data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df_penguins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+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(color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body_mass_g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), alpha = .6, size = 3) +</a:t>
            </a:r>
            <a:b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labs(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"Bill Dimensions of Brush-Tailed Penguins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Pygoscelis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caption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"Data: Gorman, Williams &amp; Fraser (2014)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PLoS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 ONE*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x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**Bill Length**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(mm)",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"**Bill Depth**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  <a:endParaRPr lang="de-DE" sz="1300" b="1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  <a:p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theme(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plot.title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 smtClean="0">
                <a:solidFill>
                  <a:srgbClr val="28A87D"/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rgbClr val="28A87D"/>
                </a:solidFill>
                <a:latin typeface="Overpass Mono" pitchFamily="50" charset="0"/>
              </a:rPr>
              <a:t>(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face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'bold‘</a:t>
            </a:r>
            <a:r>
              <a:rPr lang="en-US" sz="1300" dirty="0" smtClean="0">
                <a:solidFill>
                  <a:srgbClr val="28A87D"/>
                </a:solidFill>
                <a:latin typeface="Overpass Mono" pitchFamily="50" charset="0"/>
              </a:rPr>
              <a:t>)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plot.caption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 smtClean="0">
                <a:solidFill>
                  <a:srgbClr val="28A87D"/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rgbClr val="28A87D"/>
                </a:solidFill>
                <a:latin typeface="Overpass Mono" pitchFamily="50" charset="0"/>
              </a:rPr>
              <a:t>(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margin = margin(t = 15)</a:t>
            </a:r>
            <a:r>
              <a:rPr lang="en-US" sz="1300" dirty="0" smtClean="0">
                <a:solidFill>
                  <a:srgbClr val="28A87D"/>
                </a:solidFill>
                <a:latin typeface="Overpass Mono" pitchFamily="50" charset="0"/>
              </a:rPr>
              <a:t>)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axis.title.x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rgbClr val="28A87D"/>
                </a:solidFill>
                <a:latin typeface="Overpass Mono" pitchFamily="50" charset="0"/>
              </a:rPr>
              <a:t>()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axis.title.y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28A87D"/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 txBox="1">
            <a:spLocks/>
          </p:cNvSpPr>
          <p:nvPr/>
        </p:nvSpPr>
        <p:spPr>
          <a:xfrm>
            <a:off x="2843808" y="1826270"/>
            <a:ext cx="352839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6000" smtClean="0">
                <a:latin typeface="Playfair Display Black" pitchFamily="2" charset="0"/>
              </a:rPr>
              <a:t>ggplot2</a:t>
            </a:r>
            <a:endParaRPr lang="de-DE" sz="6000" dirty="0">
              <a:latin typeface="Playfair Display Black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552330" y="2515784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smtClean="0">
                <a:latin typeface="Playfair Display" pitchFamily="2" charset="0"/>
              </a:rPr>
              <a:t>[ </a:t>
            </a:r>
            <a:r>
              <a:rPr lang="de-DE" sz="1600" i="1" dirty="0" err="1" smtClean="0">
                <a:latin typeface="Playfair Display" pitchFamily="2" charset="0"/>
              </a:rPr>
              <a:t>gee</a:t>
            </a:r>
            <a:r>
              <a:rPr lang="de-DE" sz="1600" i="1" dirty="0" smtClean="0">
                <a:latin typeface="Playfair Display" pitchFamily="2" charset="0"/>
              </a:rPr>
              <a:t>–</a:t>
            </a:r>
            <a:r>
              <a:rPr lang="de-DE" sz="1600" i="1" dirty="0" err="1" smtClean="0">
                <a:latin typeface="Playfair Display" pitchFamily="2" charset="0"/>
              </a:rPr>
              <a:t>gee</a:t>
            </a:r>
            <a:r>
              <a:rPr lang="de-DE" sz="1600" i="1" dirty="0" smtClean="0">
                <a:latin typeface="Playfair Display" pitchFamily="2" charset="0"/>
              </a:rPr>
              <a:t>–</a:t>
            </a:r>
            <a:r>
              <a:rPr lang="de-DE" sz="1600" i="1" dirty="0" err="1" smtClean="0">
                <a:latin typeface="Playfair Display" pitchFamily="2" charset="0"/>
              </a:rPr>
              <a:t>plot</a:t>
            </a:r>
            <a:r>
              <a:rPr lang="de-DE" sz="1600" i="1" dirty="0" smtClean="0">
                <a:latin typeface="Playfair Display" pitchFamily="2" charset="0"/>
              </a:rPr>
              <a:t>–</a:t>
            </a:r>
            <a:r>
              <a:rPr lang="de-DE" sz="1600" i="1" dirty="0" err="1" smtClean="0">
                <a:latin typeface="Playfair Display" pitchFamily="2" charset="0"/>
              </a:rPr>
              <a:t>two</a:t>
            </a:r>
            <a:r>
              <a:rPr lang="de-DE" sz="900" i="1" dirty="0" smtClean="0">
                <a:latin typeface="Playfair Display" pitchFamily="2" charset="0"/>
              </a:rPr>
              <a:t> </a:t>
            </a:r>
            <a:r>
              <a:rPr lang="de-DE" sz="1600" dirty="0" smtClean="0">
                <a:latin typeface="Playfair Display" pitchFamily="2" charset="0"/>
              </a:rPr>
              <a:t>]</a:t>
            </a:r>
            <a:endParaRPr lang="de-DE" sz="1600" dirty="0">
              <a:latin typeface="Playfair Display" pitchFamily="2" charset="0"/>
            </a:endParaRPr>
          </a:p>
        </p:txBody>
      </p:sp>
      <p:sp>
        <p:nvSpPr>
          <p:cNvPr id="19" name="Inhaltsplatzhalter 2"/>
          <p:cNvSpPr txBox="1">
            <a:spLocks/>
          </p:cNvSpPr>
          <p:nvPr/>
        </p:nvSpPr>
        <p:spPr>
          <a:xfrm>
            <a:off x="179512" y="3075806"/>
            <a:ext cx="885698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/>
              <a:t>is a system for declaratively creating graphics</a:t>
            </a:r>
            <a:br>
              <a:rPr lang="en-US" sz="1800" dirty="0" smtClean="0"/>
            </a:br>
            <a:r>
              <a:rPr lang="en-US" sz="1800" dirty="0" smtClean="0"/>
              <a:t>based on </a:t>
            </a:r>
            <a:r>
              <a:rPr lang="en-US" sz="1800" dirty="0" smtClean="0">
                <a:latin typeface="Playfair Display" pitchFamily="2" charset="0"/>
              </a:rPr>
              <a:t>“</a:t>
            </a:r>
            <a:r>
              <a:rPr lang="en-US" sz="1800" dirty="0" smtClean="0"/>
              <a:t>The Grammar of Graphics</a:t>
            </a:r>
            <a:r>
              <a:rPr lang="en-US" sz="1800" dirty="0" smtClean="0">
                <a:latin typeface="Playfair Display" pitchFamily="2" charset="0"/>
              </a:rPr>
              <a:t>”</a:t>
            </a:r>
            <a:r>
              <a:rPr lang="en-US" sz="1800" dirty="0" smtClean="0"/>
              <a:t>. 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 rot="21245401">
            <a:off x="2267744" y="2842750"/>
            <a:ext cx="172819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b="1" dirty="0" smtClean="0">
                <a:solidFill>
                  <a:srgbClr val="E99059"/>
                </a:solidFill>
                <a:latin typeface="Blacksword" pitchFamily="50" charset="0"/>
              </a:rPr>
              <a:t>an R  package</a:t>
            </a:r>
            <a:endParaRPr lang="de-DE" b="1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6" name="Freihandform 5"/>
          <p:cNvSpPr/>
          <p:nvPr/>
        </p:nvSpPr>
        <p:spPr>
          <a:xfrm>
            <a:off x="2671164" y="3241002"/>
            <a:ext cx="860400" cy="77850"/>
          </a:xfrm>
          <a:custGeom>
            <a:avLst/>
            <a:gdLst>
              <a:gd name="connsiteX0" fmla="*/ 0 w 777240"/>
              <a:gd name="connsiteY0" fmla="*/ 71147 h 91497"/>
              <a:gd name="connsiteX1" fmla="*/ 76200 w 777240"/>
              <a:gd name="connsiteY1" fmla="*/ 10187 h 91497"/>
              <a:gd name="connsiteX2" fmla="*/ 76200 w 777240"/>
              <a:gd name="connsiteY2" fmla="*/ 10187 h 91497"/>
              <a:gd name="connsiteX3" fmla="*/ 132080 w 777240"/>
              <a:gd name="connsiteY3" fmla="*/ 91467 h 91497"/>
              <a:gd name="connsiteX4" fmla="*/ 177800 w 777240"/>
              <a:gd name="connsiteY4" fmla="*/ 27 h 91497"/>
              <a:gd name="connsiteX5" fmla="*/ 269240 w 777240"/>
              <a:gd name="connsiteY5" fmla="*/ 81307 h 91497"/>
              <a:gd name="connsiteX6" fmla="*/ 350520 w 777240"/>
              <a:gd name="connsiteY6" fmla="*/ 35587 h 91497"/>
              <a:gd name="connsiteX7" fmla="*/ 375920 w 777240"/>
              <a:gd name="connsiteY7" fmla="*/ 66067 h 91497"/>
              <a:gd name="connsiteX8" fmla="*/ 447040 w 777240"/>
              <a:gd name="connsiteY8" fmla="*/ 55907 h 91497"/>
              <a:gd name="connsiteX9" fmla="*/ 477520 w 777240"/>
              <a:gd name="connsiteY9" fmla="*/ 10187 h 91497"/>
              <a:gd name="connsiteX10" fmla="*/ 543560 w 777240"/>
              <a:gd name="connsiteY10" fmla="*/ 81307 h 91497"/>
              <a:gd name="connsiteX11" fmla="*/ 777240 w 777240"/>
              <a:gd name="connsiteY11" fmla="*/ 25427 h 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240" h="91497">
                <a:moveTo>
                  <a:pt x="0" y="71147"/>
                </a:moveTo>
                <a:lnTo>
                  <a:pt x="76200" y="10187"/>
                </a:lnTo>
                <a:lnTo>
                  <a:pt x="76200" y="10187"/>
                </a:lnTo>
                <a:cubicBezTo>
                  <a:pt x="85513" y="23734"/>
                  <a:pt x="115147" y="93160"/>
                  <a:pt x="132080" y="91467"/>
                </a:cubicBezTo>
                <a:cubicBezTo>
                  <a:pt x="149013" y="89774"/>
                  <a:pt x="154940" y="1720"/>
                  <a:pt x="177800" y="27"/>
                </a:cubicBezTo>
                <a:cubicBezTo>
                  <a:pt x="200660" y="-1666"/>
                  <a:pt x="240453" y="75380"/>
                  <a:pt x="269240" y="81307"/>
                </a:cubicBezTo>
                <a:cubicBezTo>
                  <a:pt x="298027" y="87234"/>
                  <a:pt x="332740" y="38127"/>
                  <a:pt x="350520" y="35587"/>
                </a:cubicBezTo>
                <a:cubicBezTo>
                  <a:pt x="368300" y="33047"/>
                  <a:pt x="359834" y="62680"/>
                  <a:pt x="375920" y="66067"/>
                </a:cubicBezTo>
                <a:cubicBezTo>
                  <a:pt x="392006" y="69454"/>
                  <a:pt x="430107" y="65220"/>
                  <a:pt x="447040" y="55907"/>
                </a:cubicBezTo>
                <a:cubicBezTo>
                  <a:pt x="463973" y="46594"/>
                  <a:pt x="461433" y="5954"/>
                  <a:pt x="477520" y="10187"/>
                </a:cubicBezTo>
                <a:cubicBezTo>
                  <a:pt x="493607" y="14420"/>
                  <a:pt x="493607" y="78767"/>
                  <a:pt x="543560" y="81307"/>
                </a:cubicBezTo>
                <a:cubicBezTo>
                  <a:pt x="593513" y="83847"/>
                  <a:pt x="685376" y="54637"/>
                  <a:pt x="777240" y="25427"/>
                </a:cubicBezTo>
              </a:path>
            </a:pathLst>
          </a:cu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0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73177" y="915566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&lt;i style='color:</a:t>
            </a:r>
            <a:r>
              <a:rPr lang="pl-PL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#28A87D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;'&gt;</a:t>
            </a:r>
            <a:r>
              <a:rPr lang="pl-PL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&lt;/i&gt;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73177" y="2088609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style='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font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-size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32pt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;font-family: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blacksword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'&gt;</a:t>
            </a:r>
            <a:r>
              <a:rPr lang="pl-PL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73177" y="3505087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src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='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https://</a:t>
            </a:r>
            <a:r>
              <a:rPr lang="de-D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cedricscherer.com/</a:t>
            </a:r>
            <a:r>
              <a:rPr lang="de-DE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/pygoscelis.jpg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‚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width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10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'/&gt;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272522" y="4019947"/>
            <a:ext cx="6386400" cy="568206"/>
            <a:chOff x="272522" y="3989467"/>
            <a:chExt cx="6386400" cy="568206"/>
          </a:xfrm>
        </p:grpSpPr>
        <p:pic>
          <p:nvPicPr>
            <p:cNvPr id="17" name="Picture 5" descr="C:\Users\DataVizard\Google Drive\Work\DataViz\Teaching\2021_OutlierConf\img\palmer\2d_ggtext_element_markdown_imag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" r="21" b="89991"/>
            <a:stretch/>
          </p:blipFill>
          <p:spPr bwMode="auto">
            <a:xfrm>
              <a:off x="272522" y="3989467"/>
              <a:ext cx="6386400" cy="56820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DataVizard\Desktop\Manchot_0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688" y="4036403"/>
              <a:ext cx="516248" cy="491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hteck 18"/>
            <p:cNvSpPr/>
            <p:nvPr/>
          </p:nvSpPr>
          <p:spPr>
            <a:xfrm>
              <a:off x="539552" y="4457163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273832" y="2602230"/>
            <a:ext cx="6386400" cy="615532"/>
            <a:chOff x="273832" y="2602230"/>
            <a:chExt cx="6386400" cy="615532"/>
          </a:xfrm>
        </p:grpSpPr>
        <p:pic>
          <p:nvPicPr>
            <p:cNvPr id="21" name="Picture 4" descr="C:\Users\DataVizard\Google Drive\Work\DataViz\Teaching\2021_OutlierConf\img\palmer\2c_ggtext_element_markdown_fon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" b="86471"/>
            <a:stretch/>
          </p:blipFill>
          <p:spPr bwMode="auto">
            <a:xfrm>
              <a:off x="273832" y="2602230"/>
              <a:ext cx="6386400" cy="615532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/>
            <p:cNvSpPr/>
            <p:nvPr/>
          </p:nvSpPr>
          <p:spPr>
            <a:xfrm>
              <a:off x="381237" y="3118798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272522" y="1412548"/>
            <a:ext cx="6386400" cy="404060"/>
            <a:chOff x="272522" y="1394260"/>
            <a:chExt cx="6386400" cy="404060"/>
          </a:xfrm>
        </p:grpSpPr>
        <p:pic>
          <p:nvPicPr>
            <p:cNvPr id="22" name="Picture 3" descr="C:\Users\DataVizard\Google Drive\Work\DataViz\Teaching\2021_OutlierConf\img\palmer\2b_ggtext_element_markdown_color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" t="2148" r="21" b="90734"/>
            <a:stretch/>
          </p:blipFill>
          <p:spPr bwMode="auto">
            <a:xfrm>
              <a:off x="272522" y="1394260"/>
              <a:ext cx="6386400" cy="40406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hteck 22"/>
            <p:cNvSpPr/>
            <p:nvPr/>
          </p:nvSpPr>
          <p:spPr>
            <a:xfrm>
              <a:off x="392345" y="1698938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5648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72522" y="4019947"/>
            <a:ext cx="6386400" cy="568206"/>
            <a:chOff x="272522" y="4019947"/>
            <a:chExt cx="6386400" cy="568206"/>
          </a:xfrm>
        </p:grpSpPr>
        <p:pic>
          <p:nvPicPr>
            <p:cNvPr id="17" name="Picture 5" descr="C:\Users\DataVizard\Google Drive\Work\DataViz\Teaching\2021_OutlierConf\img\palmer\2d_ggtext_element_markdown_imag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" r="21" b="89991"/>
            <a:stretch/>
          </p:blipFill>
          <p:spPr bwMode="auto">
            <a:xfrm>
              <a:off x="272522" y="4019947"/>
              <a:ext cx="6386400" cy="56820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hteck 18"/>
            <p:cNvSpPr/>
            <p:nvPr/>
          </p:nvSpPr>
          <p:spPr>
            <a:xfrm>
              <a:off x="539552" y="4487643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3074" name="Picture 2" descr="C:\Users\DataVizard\Desktop\Manchot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88" y="4066883"/>
            <a:ext cx="516248" cy="49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/>
          <p:cNvGrpSpPr/>
          <p:nvPr/>
        </p:nvGrpSpPr>
        <p:grpSpPr>
          <a:xfrm>
            <a:off x="273832" y="2602230"/>
            <a:ext cx="6386400" cy="615532"/>
            <a:chOff x="273832" y="2602230"/>
            <a:chExt cx="6386400" cy="615532"/>
          </a:xfrm>
        </p:grpSpPr>
        <p:pic>
          <p:nvPicPr>
            <p:cNvPr id="21" name="Picture 4" descr="C:\Users\DataVizard\Google Drive\Work\DataViz\Teaching\2021_OutlierConf\img\palmer\2c_ggtext_element_markdown_fon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" b="86471"/>
            <a:stretch/>
          </p:blipFill>
          <p:spPr bwMode="auto">
            <a:xfrm>
              <a:off x="273832" y="2602230"/>
              <a:ext cx="6386400" cy="615532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hteck 19"/>
            <p:cNvSpPr/>
            <p:nvPr/>
          </p:nvSpPr>
          <p:spPr>
            <a:xfrm>
              <a:off x="381237" y="3118798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Rechteck 23"/>
          <p:cNvSpPr/>
          <p:nvPr/>
        </p:nvSpPr>
        <p:spPr>
          <a:xfrm>
            <a:off x="273177" y="915566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&lt;i style='color:</a:t>
            </a:r>
            <a:r>
              <a:rPr lang="pl-PL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#28A87D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;'&gt;</a:t>
            </a:r>
            <a:r>
              <a:rPr lang="pl-PL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&lt;/i&gt;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73177" y="2088609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style='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font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-size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32pt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;font-family: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blacksword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;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'&gt;</a:t>
            </a:r>
            <a:r>
              <a:rPr lang="pl-PL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272522" y="1412548"/>
            <a:ext cx="6386400" cy="404060"/>
            <a:chOff x="272522" y="1394260"/>
            <a:chExt cx="6386400" cy="404060"/>
          </a:xfrm>
        </p:grpSpPr>
        <p:pic>
          <p:nvPicPr>
            <p:cNvPr id="27" name="Picture 3" descr="C:\Users\DataVizard\Google Drive\Work\DataViz\Teaching\2021_OutlierConf\img\palmer\2b_ggtext_element_markdown_color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" t="2148" r="21" b="90734"/>
            <a:stretch/>
          </p:blipFill>
          <p:spPr bwMode="auto">
            <a:xfrm>
              <a:off x="272522" y="1394260"/>
              <a:ext cx="6386400" cy="40406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27"/>
            <p:cNvSpPr/>
            <p:nvPr/>
          </p:nvSpPr>
          <p:spPr>
            <a:xfrm>
              <a:off x="392345" y="1698938"/>
              <a:ext cx="3074687" cy="989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" name="Rechteck 28"/>
          <p:cNvSpPr/>
          <p:nvPr/>
        </p:nvSpPr>
        <p:spPr>
          <a:xfrm>
            <a:off x="273177" y="3505087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src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='</a:t>
            </a:r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https://</a:t>
            </a:r>
            <a:r>
              <a:rPr lang="de-D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cedricscherer.com/</a:t>
            </a:r>
            <a:r>
              <a:rPr lang="de-DE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/pygoscelis.jpg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‚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width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10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'/&gt;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8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076056" y="2319150"/>
            <a:ext cx="3993949" cy="60431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:#d86b1d;'&gt;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Ross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&amp;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&lt;/b&gt;</a:t>
            </a:r>
            <a:b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:#ba2a22;'&gt;</a:t>
            </a:r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&lt;/b&gt; 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&amp; </a:t>
            </a:r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Barry</a:t>
            </a:r>
            <a:endParaRPr lang="de-DE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596336" y="1851354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 rot="381545">
            <a:off x="6540072" y="1679515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3614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96336" y="1851354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 rot="381545">
            <a:off x="6540072" y="1679515"/>
            <a:ext cx="1060156" cy="489648"/>
            <a:chOff x="5676476" y="2698681"/>
            <a:chExt cx="1418812" cy="489648"/>
          </a:xfrm>
        </p:grpSpPr>
        <p:sp>
          <p:nvSpPr>
            <p:cNvPr id="16" name="Freihandform 15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 16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5751407" y="2432521"/>
            <a:ext cx="3318598" cy="53878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90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:#d86b1d;'&gt;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Ross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" pitchFamily="2" charset="0"/>
              </a:rPr>
              <a:t>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&amp;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" pitchFamily="2" charset="0"/>
              </a:rPr>
              <a:t>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&lt;/b&gt;</a:t>
            </a:r>
            <a:b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90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:#ba2a22;'&gt;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&lt;/b&gt;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&amp; </a:t>
            </a:r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Barry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833509" y="2319150"/>
            <a:ext cx="6238800" cy="224943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if_else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key %in% c("Ross &amp; Rachel", "Rachel &amp; Joey", "Monica &amp; Chandler"),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rgbClr val="28A87D"/>
                </a:solidFill>
                <a:latin typeface="Overpass Mono" pitchFamily="50" charset="0"/>
              </a:rPr>
              <a:t>glue::glue("&lt;b style='color:{color</a:t>
            </a:r>
            <a:r>
              <a:rPr lang="en-US" sz="1100" dirty="0" smtClean="0">
                <a:solidFill>
                  <a:srgbClr val="28A87D"/>
                </a:solidFill>
                <a:latin typeface="Overpass Mono" pitchFamily="50" charset="0"/>
              </a:rPr>
              <a:t>};'&gt;{</a:t>
            </a:r>
            <a:r>
              <a:rPr lang="en-US" sz="1100" dirty="0">
                <a:solidFill>
                  <a:srgbClr val="28A87D"/>
                </a:solidFill>
                <a:latin typeface="Overpass Mono" pitchFamily="50" charset="0"/>
              </a:rPr>
              <a:t>partners}&lt;/b&gt;")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stringr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::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(partners, key,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</a:b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 glue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::glue("&lt;b style='color:{color};'&gt;{key}&lt;/b&gt;"))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</a:p>
          <a:p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2221"/>
              </p:ext>
            </p:extLst>
          </p:nvPr>
        </p:nvGraphicFramePr>
        <p:xfrm>
          <a:off x="2850019" y="3518821"/>
          <a:ext cx="6210000" cy="1051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000"/>
                <a:gridCol w="756000"/>
                <a:gridCol w="684000"/>
                <a:gridCol w="3456000"/>
              </a:tblGrid>
              <a:tr h="0"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label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#d86b1d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&lt;/b&gt;</a:t>
                      </a:r>
                      <a:endParaRPr lang="de-DE" sz="900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9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#48508c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&lt;/b&gt;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#f6ab18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&lt;/b&gt;</a:t>
                      </a:r>
                      <a:r>
                        <a:rPr lang="de-DE" sz="900" baseline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00686"/>
            <a:ext cx="4535998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4" name="Ellipse 3"/>
          <p:cNvSpPr/>
          <p:nvPr/>
        </p:nvSpPr>
        <p:spPr>
          <a:xfrm rot="20952783">
            <a:off x="925880" y="2018289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 rot="1661267">
            <a:off x="3431596" y="3315866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 rot="20526734">
            <a:off x="3641294" y="2366953"/>
            <a:ext cx="801662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004048" y="2651016"/>
            <a:ext cx="3744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and</a:t>
            </a:r>
            <a:r>
              <a:rPr lang="de-DE" sz="1200" b="1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004048" y="3576667"/>
            <a:ext cx="3744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geom_textbox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308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00686"/>
            <a:ext cx="4535998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004048" y="2651016"/>
            <a:ext cx="3744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and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30834" y="802030"/>
            <a:ext cx="4248000" cy="684000"/>
          </a:xfrm>
          <a:prstGeom prst="roundRect">
            <a:avLst>
              <a:gd name="adj" fmla="val 11964"/>
            </a:avLst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812836" y="4429148"/>
            <a:ext cx="1702007" cy="267798"/>
          </a:xfrm>
          <a:prstGeom prst="round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004048" y="3576667"/>
            <a:ext cx="3744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geom_textbox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</a:t>
            </a:r>
          </a:p>
        </p:txBody>
      </p:sp>
      <p:sp>
        <p:nvSpPr>
          <p:cNvPr id="12" name="Ellipse 11"/>
          <p:cNvSpPr/>
          <p:nvPr/>
        </p:nvSpPr>
        <p:spPr>
          <a:xfrm rot="20952783">
            <a:off x="925880" y="2018289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rot="1661267">
            <a:off x="3431596" y="3315866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 rot="20526734">
            <a:off x="3641294" y="2366953"/>
            <a:ext cx="801662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0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00686"/>
            <a:ext cx="4535998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004048" y="2651016"/>
            <a:ext cx="3744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and</a:t>
            </a:r>
            <a:r>
              <a:rPr lang="de-DE" sz="1200" b="1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04048" y="3576667"/>
            <a:ext cx="3744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geom_textbox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45469" y="3298089"/>
            <a:ext cx="1296000" cy="936000"/>
          </a:xfrm>
          <a:prstGeom prst="roundRect">
            <a:avLst>
              <a:gd name="adj" fmla="val 10685"/>
            </a:avLst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530834" y="802030"/>
            <a:ext cx="4248000" cy="684000"/>
          </a:xfrm>
          <a:prstGeom prst="roundRect">
            <a:avLst>
              <a:gd name="adj" fmla="val 11964"/>
            </a:avLst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1812836" y="4429148"/>
            <a:ext cx="1702007" cy="267798"/>
          </a:xfrm>
          <a:prstGeom prst="round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0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ggforce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35455" y="2768610"/>
            <a:ext cx="7073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Providing Missing Functionality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to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</a:rPr>
              <a:t>ggplot2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Overpass Mono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116000" y="2709670"/>
            <a:ext cx="6912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DataVizard\Desktop\ggforce_logo_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87" y="3435846"/>
            <a:ext cx="1094427" cy="1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ggforce.data-imaginist.com</a:t>
            </a:r>
          </a:p>
        </p:txBody>
      </p:sp>
    </p:spTree>
    <p:extLst>
      <p:ext uri="{BB962C8B-B14F-4D97-AF65-F5344CB8AC3E}">
        <p14:creationId xmlns:p14="http://schemas.microsoft.com/office/powerpoint/2010/main" val="10908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305544" y="987574"/>
            <a:ext cx="8370912" cy="38884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91" name="Picture 3" descr="C:\Users\DataVizard\Desktop\ggforce_zo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8968"/>
            <a:ext cx="24696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DataVizard\Desktop\ggforce_matri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7507"/>
            <a:ext cx="24696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DataVizard\Desktop\ggforce_sin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68968"/>
            <a:ext cx="24696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ataVizard\Desktop\ggforce_mar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70" y="1068968"/>
            <a:ext cx="2851732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DataVizard\Desktop\ggforce_bsplin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70" y="2987507"/>
            <a:ext cx="2851732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Users\DataVizard\Desktop\ggforce_vono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987507"/>
            <a:ext cx="2851732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ggforce</a:t>
            </a:r>
            <a:r>
              <a:rPr lang="de-DE" dirty="0" smtClean="0"/>
              <a:t>}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Providing Missing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Functionality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27534"/>
            <a:ext cx="4464497" cy="396844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ggforce</a:t>
            </a:r>
            <a:r>
              <a:rPr lang="de-DE" dirty="0" smtClean="0"/>
              <a:t>}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Fancy Annotations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860032" y="1059582"/>
            <a:ext cx="388843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_*()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advanced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single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multiple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points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35945" y="4577330"/>
            <a:ext cx="40800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geom_mark_ellipsoid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fill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species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species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43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taVizard\Google Drive\Work\DataViz\Teaching\2021_OutlierConf\img\penguins\penguins_scatter_a_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143508" y="429994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9"/>
            <a:ext cx="4576498" cy="4067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870440" y="2571750"/>
            <a:ext cx="7403120" cy="763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(data = penguins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(x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(alpha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.6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 </a:t>
            </a:r>
            <a:endParaRPr lang="de-DE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 rot="18449687" flipV="1">
            <a:off x="4007705" y="2797798"/>
            <a:ext cx="1948589" cy="644233"/>
            <a:chOff x="5984394" y="946252"/>
            <a:chExt cx="2210816" cy="885314"/>
          </a:xfrm>
        </p:grpSpPr>
        <p:sp>
          <p:nvSpPr>
            <p:cNvPr id="8" name="Bogen 7"/>
            <p:cNvSpPr/>
            <p:nvPr/>
          </p:nvSpPr>
          <p:spPr>
            <a:xfrm rot="1939010" flipH="1" flipV="1">
              <a:off x="5984394" y="1582888"/>
              <a:ext cx="2210816" cy="248678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reihandform 9"/>
            <p:cNvSpPr/>
            <p:nvPr/>
          </p:nvSpPr>
          <p:spPr>
            <a:xfrm rot="3725791" flipH="1" flipV="1">
              <a:off x="6074770" y="965460"/>
              <a:ext cx="186920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2489098" y="1789789"/>
            <a:ext cx="3883101" cy="1173480"/>
            <a:chOff x="2489099" y="1789789"/>
            <a:chExt cx="3666614" cy="1173480"/>
          </a:xfrm>
        </p:grpSpPr>
        <p:sp>
          <p:nvSpPr>
            <p:cNvPr id="11" name="Freihandform 10"/>
            <p:cNvSpPr/>
            <p:nvPr/>
          </p:nvSpPr>
          <p:spPr>
            <a:xfrm rot="15748221">
              <a:off x="3804539" y="612094"/>
              <a:ext cx="1173480" cy="3528869"/>
            </a:xfrm>
            <a:custGeom>
              <a:avLst/>
              <a:gdLst>
                <a:gd name="connsiteX0" fmla="*/ 0 w 1173480"/>
                <a:gd name="connsiteY0" fmla="*/ 1508760 h 1508760"/>
                <a:gd name="connsiteX1" fmla="*/ 182880 w 1173480"/>
                <a:gd name="connsiteY1" fmla="*/ 1483360 h 1508760"/>
                <a:gd name="connsiteX2" fmla="*/ 441960 w 1173480"/>
                <a:gd name="connsiteY2" fmla="*/ 1412240 h 1508760"/>
                <a:gd name="connsiteX3" fmla="*/ 624840 w 1173480"/>
                <a:gd name="connsiteY3" fmla="*/ 1305560 h 1508760"/>
                <a:gd name="connsiteX4" fmla="*/ 762000 w 1173480"/>
                <a:gd name="connsiteY4" fmla="*/ 1163320 h 1508760"/>
                <a:gd name="connsiteX5" fmla="*/ 843280 w 1173480"/>
                <a:gd name="connsiteY5" fmla="*/ 1000760 h 1508760"/>
                <a:gd name="connsiteX6" fmla="*/ 960120 w 1173480"/>
                <a:gd name="connsiteY6" fmla="*/ 797560 h 1508760"/>
                <a:gd name="connsiteX7" fmla="*/ 1082040 w 1173480"/>
                <a:gd name="connsiteY7" fmla="*/ 452120 h 1508760"/>
                <a:gd name="connsiteX8" fmla="*/ 1132840 w 1173480"/>
                <a:gd name="connsiteY8" fmla="*/ 264160 h 1508760"/>
                <a:gd name="connsiteX9" fmla="*/ 1163320 w 1173480"/>
                <a:gd name="connsiteY9" fmla="*/ 60960 h 1508760"/>
                <a:gd name="connsiteX10" fmla="*/ 1173480 w 1173480"/>
                <a:gd name="connsiteY10" fmla="*/ 0 h 1508760"/>
                <a:gd name="connsiteX11" fmla="*/ 1173480 w 1173480"/>
                <a:gd name="connsiteY11" fmla="*/ 0 h 150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3480" h="1508760">
                  <a:moveTo>
                    <a:pt x="0" y="1508760"/>
                  </a:moveTo>
                  <a:cubicBezTo>
                    <a:pt x="54610" y="1504103"/>
                    <a:pt x="109220" y="1499447"/>
                    <a:pt x="182880" y="1483360"/>
                  </a:cubicBezTo>
                  <a:cubicBezTo>
                    <a:pt x="256540" y="1467273"/>
                    <a:pt x="368300" y="1441873"/>
                    <a:pt x="441960" y="1412240"/>
                  </a:cubicBezTo>
                  <a:cubicBezTo>
                    <a:pt x="515620" y="1382607"/>
                    <a:pt x="571500" y="1347047"/>
                    <a:pt x="624840" y="1305560"/>
                  </a:cubicBezTo>
                  <a:cubicBezTo>
                    <a:pt x="678180" y="1264073"/>
                    <a:pt x="725593" y="1214120"/>
                    <a:pt x="762000" y="1163320"/>
                  </a:cubicBezTo>
                  <a:cubicBezTo>
                    <a:pt x="798407" y="1112520"/>
                    <a:pt x="810260" y="1061720"/>
                    <a:pt x="843280" y="1000760"/>
                  </a:cubicBezTo>
                  <a:cubicBezTo>
                    <a:pt x="876300" y="939800"/>
                    <a:pt x="920327" y="889000"/>
                    <a:pt x="960120" y="797560"/>
                  </a:cubicBezTo>
                  <a:cubicBezTo>
                    <a:pt x="999913" y="706120"/>
                    <a:pt x="1053253" y="541020"/>
                    <a:pt x="1082040" y="452120"/>
                  </a:cubicBezTo>
                  <a:cubicBezTo>
                    <a:pt x="1110827" y="363220"/>
                    <a:pt x="1119293" y="329353"/>
                    <a:pt x="1132840" y="264160"/>
                  </a:cubicBezTo>
                  <a:cubicBezTo>
                    <a:pt x="1146387" y="198967"/>
                    <a:pt x="1156547" y="104987"/>
                    <a:pt x="1163320" y="60960"/>
                  </a:cubicBezTo>
                  <a:cubicBezTo>
                    <a:pt x="1170093" y="16933"/>
                    <a:pt x="1173480" y="0"/>
                    <a:pt x="1173480" y="0"/>
                  </a:cubicBezTo>
                  <a:lnTo>
                    <a:pt x="117348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/>
            <p:cNvSpPr/>
            <p:nvPr/>
          </p:nvSpPr>
          <p:spPr>
            <a:xfrm rot="15748221">
              <a:off x="2511447" y="1974936"/>
              <a:ext cx="107448" cy="152143"/>
            </a:xfrm>
            <a:custGeom>
              <a:avLst/>
              <a:gdLst>
                <a:gd name="connsiteX0" fmla="*/ 0 w 87337"/>
                <a:gd name="connsiteY0" fmla="*/ 45805 h 137306"/>
                <a:gd name="connsiteX1" fmla="*/ 55880 w 87337"/>
                <a:gd name="connsiteY1" fmla="*/ 85 h 137306"/>
                <a:gd name="connsiteX2" fmla="*/ 76200 w 87337"/>
                <a:gd name="connsiteY2" fmla="*/ 55965 h 137306"/>
                <a:gd name="connsiteX3" fmla="*/ 86360 w 87337"/>
                <a:gd name="connsiteY3" fmla="*/ 116925 h 137306"/>
                <a:gd name="connsiteX4" fmla="*/ 86360 w 87337"/>
                <a:gd name="connsiteY4" fmla="*/ 137245 h 137306"/>
                <a:gd name="connsiteX5" fmla="*/ 81280 w 87337"/>
                <a:gd name="connsiteY5" fmla="*/ 122005 h 13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37" h="137306">
                  <a:moveTo>
                    <a:pt x="0" y="45805"/>
                  </a:moveTo>
                  <a:cubicBezTo>
                    <a:pt x="21590" y="22098"/>
                    <a:pt x="43180" y="-1608"/>
                    <a:pt x="55880" y="85"/>
                  </a:cubicBezTo>
                  <a:cubicBezTo>
                    <a:pt x="68580" y="1778"/>
                    <a:pt x="71120" y="36492"/>
                    <a:pt x="76200" y="55965"/>
                  </a:cubicBezTo>
                  <a:cubicBezTo>
                    <a:pt x="81280" y="75438"/>
                    <a:pt x="84667" y="103378"/>
                    <a:pt x="86360" y="116925"/>
                  </a:cubicBezTo>
                  <a:cubicBezTo>
                    <a:pt x="88053" y="130472"/>
                    <a:pt x="87207" y="136398"/>
                    <a:pt x="86360" y="137245"/>
                  </a:cubicBezTo>
                  <a:cubicBezTo>
                    <a:pt x="85513" y="138092"/>
                    <a:pt x="83396" y="130048"/>
                    <a:pt x="81280" y="122005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463501" y="1517030"/>
            <a:ext cx="1092275" cy="1999223"/>
            <a:chOff x="1201328" y="1517030"/>
            <a:chExt cx="1092275" cy="1999223"/>
          </a:xfrm>
        </p:grpSpPr>
        <p:sp>
          <p:nvSpPr>
            <p:cNvPr id="13" name="Bogen 12"/>
            <p:cNvSpPr/>
            <p:nvPr/>
          </p:nvSpPr>
          <p:spPr>
            <a:xfrm rot="3870776" flipH="1">
              <a:off x="1220207" y="2442858"/>
              <a:ext cx="1389751" cy="757040"/>
            </a:xfrm>
            <a:prstGeom prst="arc">
              <a:avLst>
                <a:gd name="adj1" fmla="val 15020710"/>
                <a:gd name="adj2" fmla="val 20363229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3"/>
            <p:cNvSpPr/>
            <p:nvPr/>
          </p:nvSpPr>
          <p:spPr>
            <a:xfrm rot="13596733">
              <a:off x="1880491" y="2192053"/>
              <a:ext cx="91556" cy="8128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78" name="Picture 2" descr="C:\Users\DataVizard\Desktop\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328" y="1517030"/>
              <a:ext cx="731838" cy="84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1871997" y="3239180"/>
            <a:ext cx="2528936" cy="627177"/>
            <a:chOff x="1871997" y="3239180"/>
            <a:chExt cx="2528936" cy="627177"/>
          </a:xfrm>
        </p:grpSpPr>
        <p:sp>
          <p:nvSpPr>
            <p:cNvPr id="22" name="Freihandform 21"/>
            <p:cNvSpPr/>
            <p:nvPr/>
          </p:nvSpPr>
          <p:spPr>
            <a:xfrm rot="20664036">
              <a:off x="3905356" y="3392060"/>
              <a:ext cx="495577" cy="474297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/>
          </p:nvSpPr>
          <p:spPr>
            <a:xfrm rot="5709768">
              <a:off x="2690482" y="2420695"/>
              <a:ext cx="360545" cy="1997515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 23"/>
            <p:cNvSpPr/>
            <p:nvPr/>
          </p:nvSpPr>
          <p:spPr>
            <a:xfrm rot="1171833">
              <a:off x="3787421" y="3652100"/>
              <a:ext cx="97558" cy="7353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334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27534"/>
            <a:ext cx="4464497" cy="396844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ggforce</a:t>
            </a:r>
            <a:r>
              <a:rPr lang="de-DE" dirty="0" smtClean="0"/>
              <a:t>}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Fancy Annotations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860032" y="1059582"/>
            <a:ext cx="388843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_*() 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advanced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single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multiple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points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60032" y="1539239"/>
            <a:ext cx="36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show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all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groups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highlight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interesting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parts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91" y="627534"/>
            <a:ext cx="4464496" cy="396844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635945" y="4577330"/>
            <a:ext cx="4080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geom_mark_ellipsoid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fill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species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species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</a:t>
            </a:r>
            <a:b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     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de-DE" sz="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filter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species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== '</a:t>
            </a:r>
            <a:r>
              <a:rPr lang="de-DE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Gentoo</a:t>
            </a:r>
            <a:r>
              <a:rPr lang="de-DE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21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ggforce</a:t>
            </a:r>
            <a:r>
              <a:rPr lang="de-DE" dirty="0" smtClean="0"/>
              <a:t>}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Fancy Annotations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860032" y="1059582"/>
            <a:ext cx="388843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_*() 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advanced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single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multiple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points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51519" y="4572620"/>
            <a:ext cx="44644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geom_mark_ellipsoid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60032" y="1539239"/>
            <a:ext cx="36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show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all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groups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highlight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interesting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parts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91" y="627534"/>
            <a:ext cx="4464496" cy="396844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6341" y="3363958"/>
            <a:ext cx="1376998" cy="1223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627534"/>
            <a:ext cx="2835315" cy="25202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5" y="3363958"/>
            <a:ext cx="1376998" cy="1223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4788024" y="3120284"/>
            <a:ext cx="28353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geom_mark_hull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709921" y="4572620"/>
            <a:ext cx="15303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geom_mark_circle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46737" y="4572620"/>
            <a:ext cx="15753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geom_mark_rect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84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691680" y="455490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Jake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Kaupp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7170" name="Picture 2" descr="C:\Users\DataVizard\Desktop\EpeD1ajW4AEqs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486"/>
            <a:ext cx="7063884" cy="43476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taVizard\Desktop\10_2_statement_solidaritaet_job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93" y="186669"/>
            <a:ext cx="5580814" cy="432048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3239281" y="1962485"/>
            <a:ext cx="3960440" cy="54551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de-DE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geom_mark</a:t>
            </a:r>
            <a:r>
              <a:rPr lang="de-DE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_*(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expand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= unit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(.1,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"mm"),</a:t>
            </a:r>
          </a:p>
          <a:p>
            <a:pPr algn="ctr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            </a:t>
            </a:r>
            <a:r>
              <a:rPr 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con.cap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= unit(0, "mm")</a:t>
            </a:r>
            <a:r>
              <a:rPr lang="de-DE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)</a:t>
            </a:r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835696" y="4511610"/>
            <a:ext cx="54726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Customer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survey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Kuendigung.org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6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(kuendigung.org/</a:t>
            </a:r>
            <a:r>
              <a:rPr lang="de-DE" sz="6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studien</a:t>
            </a:r>
            <a:r>
              <a:rPr lang="de-DE" sz="6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/verbraucherumfrage-zur-zukunft-nach-der-krise)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56" y="123478"/>
            <a:ext cx="7020780" cy="46805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860032" y="431523"/>
            <a:ext cx="2088232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195736" y="7228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403648" y="9431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556048" y="8710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979712" y="575628"/>
            <a:ext cx="144016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37350" y="116317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89750" y="13813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259632" y="12324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59632" y="152736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1259632" y="160157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331640" y="17468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259632" y="189504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259632" y="19681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1266028" y="204230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259632" y="24804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59632" y="255264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1331640" y="26997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1259632" y="291909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1259632" y="29932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1259632" y="335832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1237414" y="379588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1239530" y="38689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1236356" y="394307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/>
        </p:nvSpPr>
        <p:spPr>
          <a:xfrm>
            <a:off x="1232124" y="40902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hteck 45"/>
          <p:cNvSpPr/>
          <p:nvPr/>
        </p:nvSpPr>
        <p:spPr>
          <a:xfrm>
            <a:off x="1217248" y="416227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>
            <a:off x="1217248" y="423512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/>
          <p:cNvSpPr/>
          <p:nvPr/>
        </p:nvSpPr>
        <p:spPr>
          <a:xfrm>
            <a:off x="1216190" y="321135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1267549" y="313746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1275850" y="262613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1331640" y="145482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/>
          <p:cNvSpPr/>
          <p:nvPr/>
        </p:nvSpPr>
        <p:spPr>
          <a:xfrm>
            <a:off x="1231066" y="130445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Rechteck 52"/>
          <p:cNvSpPr/>
          <p:nvPr/>
        </p:nvSpPr>
        <p:spPr>
          <a:xfrm>
            <a:off x="1237414" y="108947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Rechteck 53"/>
          <p:cNvSpPr/>
          <p:nvPr/>
        </p:nvSpPr>
        <p:spPr>
          <a:xfrm>
            <a:off x="1610150" y="7967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1229964" y="401191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Rechteck 56"/>
          <p:cNvSpPr/>
          <p:nvPr/>
        </p:nvSpPr>
        <p:spPr>
          <a:xfrm>
            <a:off x="1835696" y="101408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hteck 57"/>
          <p:cNvSpPr/>
          <p:nvPr/>
        </p:nvSpPr>
        <p:spPr>
          <a:xfrm>
            <a:off x="2699792" y="64743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Rechteck 54"/>
          <p:cNvSpPr/>
          <p:nvPr/>
        </p:nvSpPr>
        <p:spPr>
          <a:xfrm>
            <a:off x="1220972" y="372229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Rechteck 58"/>
          <p:cNvSpPr/>
          <p:nvPr/>
        </p:nvSpPr>
        <p:spPr>
          <a:xfrm>
            <a:off x="1232636" y="364869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1238988" y="357827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Rechteck 60"/>
          <p:cNvSpPr/>
          <p:nvPr/>
        </p:nvSpPr>
        <p:spPr>
          <a:xfrm>
            <a:off x="1269202" y="218816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4499992" y="50254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534864" y="1648041"/>
            <a:ext cx="1260000" cy="108000"/>
          </a:xfrm>
          <a:prstGeom prst="roundRect">
            <a:avLst>
              <a:gd name="adj" fmla="val 12177"/>
            </a:avLst>
          </a:prstGeom>
          <a:noFill/>
          <a:ln w="19050"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Abgerundetes Rechteck 63"/>
          <p:cNvSpPr/>
          <p:nvPr/>
        </p:nvSpPr>
        <p:spPr>
          <a:xfrm>
            <a:off x="422150" y="3399277"/>
            <a:ext cx="1053506" cy="187545"/>
          </a:xfrm>
          <a:prstGeom prst="roundRect">
            <a:avLst>
              <a:gd name="adj" fmla="val 12177"/>
            </a:avLst>
          </a:prstGeom>
          <a:noFill/>
          <a:ln w="19050"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5" name="Rechteck 64"/>
          <p:cNvSpPr/>
          <p:nvPr/>
        </p:nvSpPr>
        <p:spPr>
          <a:xfrm>
            <a:off x="1259632" y="182119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2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>
                <a:solidFill>
                  <a:schemeClr val="bg1">
                    <a:lumMod val="95000"/>
                  </a:schemeClr>
                </a:solidFill>
              </a:rPr>
              <a:t>ggdist</a:t>
            </a:r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73900" y="2768610"/>
            <a:ext cx="7196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Visualizations of Distributions and Uncertainty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Aileron Light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008754" y="2709670"/>
            <a:ext cx="7126493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mjskay.github.io/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ggdist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547664" y="915566"/>
            <a:ext cx="5364000" cy="39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C:\Users\DataVizard\Desktop\slabinterval_famil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65" y="969354"/>
            <a:ext cx="485726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049924" y="1270654"/>
            <a:ext cx="2628000" cy="39600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8A87D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49924" y="2842638"/>
            <a:ext cx="2628000" cy="32400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8A87D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049924" y="3645238"/>
            <a:ext cx="2628000" cy="32400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8A87D"/>
              </a:solidFill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179512" y="146049"/>
            <a:ext cx="6984776" cy="409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de-DE" smtClean="0"/>
              <a:t>{ggdist}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Visualizations of Distributions and</a:t>
            </a:r>
            <a:br>
              <a:rPr lang="en-US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                 Uncertainty</a:t>
            </a:r>
            <a:r>
              <a:rPr lang="de-DE" b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/>
            </a:r>
            <a:br>
              <a:rPr lang="de-DE" b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1835696" y="4675951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2020/28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8197" name="Picture 5" descr="C:\Users\DataVizard\Google Drive\Work\DataViz\Challenges\TidyTuesday\plots\2020_28\2020_28_CoffeeRating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68" y="123479"/>
            <a:ext cx="6300700" cy="453650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DataVizard\Google Drive\Work\DataViz\Challenges\TidyTuesday\plots\2020_28\2020_28_CoffeeRating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68" y="123479"/>
            <a:ext cx="6300700" cy="453650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"/>
          <a:stretch/>
        </p:blipFill>
        <p:spPr bwMode="auto">
          <a:xfrm>
            <a:off x="153513" y="1311983"/>
            <a:ext cx="8848660" cy="334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16200000" rotWithShape="0">
              <a:schemeClr val="bg1">
                <a:lumMod val="6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3638065" y="3429071"/>
            <a:ext cx="13131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geom_text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592446" y="3620644"/>
            <a:ext cx="14157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geom_point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 rot="21540000">
            <a:off x="4214256" y="2933759"/>
            <a:ext cx="3443317" cy="634861"/>
            <a:chOff x="4214256" y="2922999"/>
            <a:chExt cx="3443317" cy="634861"/>
          </a:xfrm>
        </p:grpSpPr>
        <p:sp>
          <p:nvSpPr>
            <p:cNvPr id="24" name="Bogen 23"/>
            <p:cNvSpPr/>
            <p:nvPr/>
          </p:nvSpPr>
          <p:spPr>
            <a:xfrm rot="10401612">
              <a:off x="4214256" y="2922999"/>
              <a:ext cx="3443317" cy="634861"/>
            </a:xfrm>
            <a:prstGeom prst="arc">
              <a:avLst>
                <a:gd name="adj1" fmla="val 11626838"/>
                <a:gd name="adj2" fmla="val 20829399"/>
              </a:avLst>
            </a:pr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 24"/>
            <p:cNvSpPr/>
            <p:nvPr/>
          </p:nvSpPr>
          <p:spPr>
            <a:xfrm rot="19328065">
              <a:off x="6882665" y="3350462"/>
              <a:ext cx="110881" cy="10271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 rot="157216" flipH="1">
            <a:off x="547171" y="2756538"/>
            <a:ext cx="3746665" cy="856902"/>
            <a:chOff x="4366656" y="3075399"/>
            <a:chExt cx="3443317" cy="634861"/>
          </a:xfrm>
        </p:grpSpPr>
        <p:sp>
          <p:nvSpPr>
            <p:cNvPr id="27" name="Bogen 26"/>
            <p:cNvSpPr/>
            <p:nvPr/>
          </p:nvSpPr>
          <p:spPr>
            <a:xfrm rot="10401612">
              <a:off x="4366656" y="3075399"/>
              <a:ext cx="3443317" cy="634861"/>
            </a:xfrm>
            <a:prstGeom prst="arc">
              <a:avLst>
                <a:gd name="adj1" fmla="val 11626838"/>
                <a:gd name="adj2" fmla="val 20829399"/>
              </a:avLst>
            </a:pr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/>
          </p:nvSpPr>
          <p:spPr>
            <a:xfrm rot="19175726" flipV="1">
              <a:off x="7201143" y="3462443"/>
              <a:ext cx="110881" cy="10271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28A8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5097295" y="2355726"/>
            <a:ext cx="13131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stat_dots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4430178" y="3124917"/>
            <a:ext cx="1723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stat_interval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0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23236" y="339501"/>
            <a:ext cx="6660000" cy="41924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883641" y="454717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the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SWD Challenge September 2019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8" name="Picture 2" descr="C:\Users\DataVizard\Google Drive\Work\DataViz\Challenges\SWDchallenge\plots\2019_09\SWD_2019_09_Uncertain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82" y="483518"/>
            <a:ext cx="6480000" cy="3987692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1647035" y="1390900"/>
            <a:ext cx="1723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stat_interval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28184" y="1698511"/>
            <a:ext cx="1620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b="1" dirty="0" err="1" smtClean="0">
                <a:solidFill>
                  <a:srgbClr val="28A87D"/>
                </a:solidFill>
                <a:latin typeface="Overpass Mono" pitchFamily="50" charset="0"/>
              </a:rPr>
              <a:t>stat_halfeye</a:t>
            </a:r>
            <a:r>
              <a:rPr lang="de-DE" sz="1300" b="1" dirty="0" smtClean="0">
                <a:solidFill>
                  <a:srgbClr val="28A87D"/>
                </a:solidFill>
                <a:latin typeface="Overpass Mono" pitchFamily="50" charset="0"/>
              </a:rPr>
              <a:t>()</a:t>
            </a:r>
            <a:endParaRPr lang="de-DE" sz="13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4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ggplot2}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141986" y="2768610"/>
            <a:ext cx="486004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Details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You May Not Know Yet </a:t>
            </a:r>
            <a:b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or have never thought about)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Aileron Light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2124000" y="2709670"/>
            <a:ext cx="4896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ggplot2.tidyverse.org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8" name="Picture 2" descr="C:\Users\DataVizard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61" y="3599795"/>
            <a:ext cx="957879" cy="11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taVizard\Google Drive\Work\DataViz\Teaching\2021_OutlierConf\img\penguins\penguins_scatter_a_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143508" y="429994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9"/>
            <a:ext cx="4576498" cy="4067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870440" y="2571750"/>
            <a:ext cx="7403120" cy="763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(data = penguins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(x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(alpha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.6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 </a:t>
            </a:r>
            <a:endParaRPr lang="de-DE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 rot="18449687" flipV="1">
            <a:off x="4007705" y="2797798"/>
            <a:ext cx="1948589" cy="644233"/>
            <a:chOff x="5984394" y="946252"/>
            <a:chExt cx="2210816" cy="885314"/>
          </a:xfrm>
        </p:grpSpPr>
        <p:sp>
          <p:nvSpPr>
            <p:cNvPr id="8" name="Bogen 7"/>
            <p:cNvSpPr/>
            <p:nvPr/>
          </p:nvSpPr>
          <p:spPr>
            <a:xfrm rot="1939010" flipH="1" flipV="1">
              <a:off x="5984394" y="1582888"/>
              <a:ext cx="2210816" cy="248678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reihandform 9"/>
            <p:cNvSpPr/>
            <p:nvPr/>
          </p:nvSpPr>
          <p:spPr>
            <a:xfrm rot="3725791" flipH="1" flipV="1">
              <a:off x="6074770" y="965460"/>
              <a:ext cx="186920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2489098" y="1789789"/>
            <a:ext cx="3883101" cy="1173480"/>
            <a:chOff x="2489099" y="1789789"/>
            <a:chExt cx="3666614" cy="1173480"/>
          </a:xfrm>
        </p:grpSpPr>
        <p:sp>
          <p:nvSpPr>
            <p:cNvPr id="11" name="Freihandform 10"/>
            <p:cNvSpPr/>
            <p:nvPr/>
          </p:nvSpPr>
          <p:spPr>
            <a:xfrm rot="15748221">
              <a:off x="3804539" y="612094"/>
              <a:ext cx="1173480" cy="3528869"/>
            </a:xfrm>
            <a:custGeom>
              <a:avLst/>
              <a:gdLst>
                <a:gd name="connsiteX0" fmla="*/ 0 w 1173480"/>
                <a:gd name="connsiteY0" fmla="*/ 1508760 h 1508760"/>
                <a:gd name="connsiteX1" fmla="*/ 182880 w 1173480"/>
                <a:gd name="connsiteY1" fmla="*/ 1483360 h 1508760"/>
                <a:gd name="connsiteX2" fmla="*/ 441960 w 1173480"/>
                <a:gd name="connsiteY2" fmla="*/ 1412240 h 1508760"/>
                <a:gd name="connsiteX3" fmla="*/ 624840 w 1173480"/>
                <a:gd name="connsiteY3" fmla="*/ 1305560 h 1508760"/>
                <a:gd name="connsiteX4" fmla="*/ 762000 w 1173480"/>
                <a:gd name="connsiteY4" fmla="*/ 1163320 h 1508760"/>
                <a:gd name="connsiteX5" fmla="*/ 843280 w 1173480"/>
                <a:gd name="connsiteY5" fmla="*/ 1000760 h 1508760"/>
                <a:gd name="connsiteX6" fmla="*/ 960120 w 1173480"/>
                <a:gd name="connsiteY6" fmla="*/ 797560 h 1508760"/>
                <a:gd name="connsiteX7" fmla="*/ 1082040 w 1173480"/>
                <a:gd name="connsiteY7" fmla="*/ 452120 h 1508760"/>
                <a:gd name="connsiteX8" fmla="*/ 1132840 w 1173480"/>
                <a:gd name="connsiteY8" fmla="*/ 264160 h 1508760"/>
                <a:gd name="connsiteX9" fmla="*/ 1163320 w 1173480"/>
                <a:gd name="connsiteY9" fmla="*/ 60960 h 1508760"/>
                <a:gd name="connsiteX10" fmla="*/ 1173480 w 1173480"/>
                <a:gd name="connsiteY10" fmla="*/ 0 h 1508760"/>
                <a:gd name="connsiteX11" fmla="*/ 1173480 w 1173480"/>
                <a:gd name="connsiteY11" fmla="*/ 0 h 150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3480" h="1508760">
                  <a:moveTo>
                    <a:pt x="0" y="1508760"/>
                  </a:moveTo>
                  <a:cubicBezTo>
                    <a:pt x="54610" y="1504103"/>
                    <a:pt x="109220" y="1499447"/>
                    <a:pt x="182880" y="1483360"/>
                  </a:cubicBezTo>
                  <a:cubicBezTo>
                    <a:pt x="256540" y="1467273"/>
                    <a:pt x="368300" y="1441873"/>
                    <a:pt x="441960" y="1412240"/>
                  </a:cubicBezTo>
                  <a:cubicBezTo>
                    <a:pt x="515620" y="1382607"/>
                    <a:pt x="571500" y="1347047"/>
                    <a:pt x="624840" y="1305560"/>
                  </a:cubicBezTo>
                  <a:cubicBezTo>
                    <a:pt x="678180" y="1264073"/>
                    <a:pt x="725593" y="1214120"/>
                    <a:pt x="762000" y="1163320"/>
                  </a:cubicBezTo>
                  <a:cubicBezTo>
                    <a:pt x="798407" y="1112520"/>
                    <a:pt x="810260" y="1061720"/>
                    <a:pt x="843280" y="1000760"/>
                  </a:cubicBezTo>
                  <a:cubicBezTo>
                    <a:pt x="876300" y="939800"/>
                    <a:pt x="920327" y="889000"/>
                    <a:pt x="960120" y="797560"/>
                  </a:cubicBezTo>
                  <a:cubicBezTo>
                    <a:pt x="999913" y="706120"/>
                    <a:pt x="1053253" y="541020"/>
                    <a:pt x="1082040" y="452120"/>
                  </a:cubicBezTo>
                  <a:cubicBezTo>
                    <a:pt x="1110827" y="363220"/>
                    <a:pt x="1119293" y="329353"/>
                    <a:pt x="1132840" y="264160"/>
                  </a:cubicBezTo>
                  <a:cubicBezTo>
                    <a:pt x="1146387" y="198967"/>
                    <a:pt x="1156547" y="104987"/>
                    <a:pt x="1163320" y="60960"/>
                  </a:cubicBezTo>
                  <a:cubicBezTo>
                    <a:pt x="1170093" y="16933"/>
                    <a:pt x="1173480" y="0"/>
                    <a:pt x="1173480" y="0"/>
                  </a:cubicBezTo>
                  <a:lnTo>
                    <a:pt x="117348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/>
            <p:cNvSpPr/>
            <p:nvPr/>
          </p:nvSpPr>
          <p:spPr>
            <a:xfrm rot="15748221">
              <a:off x="2511447" y="1974936"/>
              <a:ext cx="107448" cy="152143"/>
            </a:xfrm>
            <a:custGeom>
              <a:avLst/>
              <a:gdLst>
                <a:gd name="connsiteX0" fmla="*/ 0 w 87337"/>
                <a:gd name="connsiteY0" fmla="*/ 45805 h 137306"/>
                <a:gd name="connsiteX1" fmla="*/ 55880 w 87337"/>
                <a:gd name="connsiteY1" fmla="*/ 85 h 137306"/>
                <a:gd name="connsiteX2" fmla="*/ 76200 w 87337"/>
                <a:gd name="connsiteY2" fmla="*/ 55965 h 137306"/>
                <a:gd name="connsiteX3" fmla="*/ 86360 w 87337"/>
                <a:gd name="connsiteY3" fmla="*/ 116925 h 137306"/>
                <a:gd name="connsiteX4" fmla="*/ 86360 w 87337"/>
                <a:gd name="connsiteY4" fmla="*/ 137245 h 137306"/>
                <a:gd name="connsiteX5" fmla="*/ 81280 w 87337"/>
                <a:gd name="connsiteY5" fmla="*/ 122005 h 13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37" h="137306">
                  <a:moveTo>
                    <a:pt x="0" y="45805"/>
                  </a:moveTo>
                  <a:cubicBezTo>
                    <a:pt x="21590" y="22098"/>
                    <a:pt x="43180" y="-1608"/>
                    <a:pt x="55880" y="85"/>
                  </a:cubicBezTo>
                  <a:cubicBezTo>
                    <a:pt x="68580" y="1778"/>
                    <a:pt x="71120" y="36492"/>
                    <a:pt x="76200" y="55965"/>
                  </a:cubicBezTo>
                  <a:cubicBezTo>
                    <a:pt x="81280" y="75438"/>
                    <a:pt x="84667" y="103378"/>
                    <a:pt x="86360" y="116925"/>
                  </a:cubicBezTo>
                  <a:cubicBezTo>
                    <a:pt x="88053" y="130472"/>
                    <a:pt x="87207" y="136398"/>
                    <a:pt x="86360" y="137245"/>
                  </a:cubicBezTo>
                  <a:cubicBezTo>
                    <a:pt x="85513" y="138092"/>
                    <a:pt x="83396" y="130048"/>
                    <a:pt x="81280" y="122005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463501" y="1517030"/>
            <a:ext cx="1092275" cy="1999223"/>
            <a:chOff x="1201328" y="1517030"/>
            <a:chExt cx="1092275" cy="1999223"/>
          </a:xfrm>
        </p:grpSpPr>
        <p:sp>
          <p:nvSpPr>
            <p:cNvPr id="13" name="Bogen 12"/>
            <p:cNvSpPr/>
            <p:nvPr/>
          </p:nvSpPr>
          <p:spPr>
            <a:xfrm rot="3870776" flipH="1">
              <a:off x="1220207" y="2442858"/>
              <a:ext cx="1389751" cy="757040"/>
            </a:xfrm>
            <a:prstGeom prst="arc">
              <a:avLst>
                <a:gd name="adj1" fmla="val 15020710"/>
                <a:gd name="adj2" fmla="val 20363229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3"/>
            <p:cNvSpPr/>
            <p:nvPr/>
          </p:nvSpPr>
          <p:spPr>
            <a:xfrm rot="13596733">
              <a:off x="1880491" y="2192053"/>
              <a:ext cx="91556" cy="8128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78" name="Picture 2" descr="C:\Users\DataVizard\Desktop\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328" y="1517030"/>
              <a:ext cx="731838" cy="84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1871997" y="3239180"/>
            <a:ext cx="2528936" cy="627177"/>
            <a:chOff x="1871997" y="3239180"/>
            <a:chExt cx="2528936" cy="627177"/>
          </a:xfrm>
        </p:grpSpPr>
        <p:sp>
          <p:nvSpPr>
            <p:cNvPr id="22" name="Freihandform 21"/>
            <p:cNvSpPr/>
            <p:nvPr/>
          </p:nvSpPr>
          <p:spPr>
            <a:xfrm rot="20664036">
              <a:off x="3905356" y="3392060"/>
              <a:ext cx="495577" cy="474297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/>
          </p:nvSpPr>
          <p:spPr>
            <a:xfrm rot="5709768">
              <a:off x="2690482" y="2420695"/>
              <a:ext cx="360545" cy="1997515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 23"/>
            <p:cNvSpPr/>
            <p:nvPr/>
          </p:nvSpPr>
          <p:spPr>
            <a:xfrm rot="1171833">
              <a:off x="3787421" y="3652100"/>
              <a:ext cx="97558" cy="7353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7"/>
            <a:ext cx="4576498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/>
        </p:nvSpPr>
        <p:spPr>
          <a:xfrm>
            <a:off x="183188" y="883508"/>
            <a:ext cx="3204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element_text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hjust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 = 0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107504" y="146050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800" dirty="0" err="1" smtClean="0">
                <a:latin typeface="Playfair Display" pitchFamily="2" charset="0"/>
              </a:rPr>
              <a:t>Left-Aligned</a:t>
            </a:r>
            <a:r>
              <a:rPr lang="de-DE" sz="2800" dirty="0" smtClean="0">
                <a:latin typeface="Playfair Display" pitchFamily="2" charset="0"/>
              </a:rPr>
              <a:t> Title?</a:t>
            </a:r>
            <a:endParaRPr lang="de-DE" sz="2800" dirty="0">
              <a:latin typeface="Playfair Display" pitchFamily="2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7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 flipH="1">
            <a:off x="207452" y="1327294"/>
            <a:ext cx="218564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199832" y="1202013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416442" y="1202013"/>
            <a:ext cx="0" cy="279457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/>
          <p:cNvSpPr txBox="1"/>
          <p:nvPr/>
        </p:nvSpPr>
        <p:spPr>
          <a:xfrm>
            <a:off x="183188" y="88350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plot.title.position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panel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>
                <a:latin typeface="Playfair Display" pitchFamily="2" charset="0"/>
              </a:rPr>
              <a:t>Left-Aligned</a:t>
            </a:r>
            <a:r>
              <a:rPr lang="de-DE" sz="2800" dirty="0">
                <a:latin typeface="Playfair Display" pitchFamily="2" charset="0"/>
              </a:rPr>
              <a:t> </a:t>
            </a:r>
            <a:r>
              <a:rPr lang="de-DE" sz="2800" dirty="0" smtClean="0">
                <a:latin typeface="Playfair Display" pitchFamily="2" charset="0"/>
              </a:rPr>
              <a:t>Title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 rot="21141679">
            <a:off x="269608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7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/>
          <p:cNvCxnSpPr/>
          <p:nvPr/>
        </p:nvCxnSpPr>
        <p:spPr>
          <a:xfrm flipH="1">
            <a:off x="207452" y="1327294"/>
            <a:ext cx="218564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199832" y="1202013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416442" y="1202013"/>
            <a:ext cx="0" cy="279457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8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14"/>
          <p:cNvCxnSpPr/>
          <p:nvPr/>
        </p:nvCxnSpPr>
        <p:spPr>
          <a:xfrm>
            <a:off x="4297594" y="1203216"/>
            <a:ext cx="0" cy="3600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288200" y="883508"/>
            <a:ext cx="2628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plot.title.position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 rot="20921672">
            <a:off x="3952071" y="66487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Better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 Verbindung 18"/>
          <p:cNvCxnSpPr/>
          <p:nvPr/>
        </p:nvCxnSpPr>
        <p:spPr>
          <a:xfrm>
            <a:off x="8321203" y="1203216"/>
            <a:ext cx="0" cy="3600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288200" y="883508"/>
            <a:ext cx="2772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caption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83188" y="883508"/>
            <a:ext cx="287664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caption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panel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 smtClean="0">
                <a:latin typeface="Playfair Display" pitchFamily="2" charset="0"/>
              </a:rPr>
              <a:t>Right-Aligned</a:t>
            </a:r>
            <a:r>
              <a:rPr lang="de-DE" sz="2800" dirty="0" smtClean="0">
                <a:latin typeface="Playfair Display" pitchFamily="2" charset="0"/>
              </a:rPr>
              <a:t> Caption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20921672">
            <a:off x="3842869" y="65051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Better</a:t>
            </a:r>
            <a:r>
              <a:rPr lang="de-DE" dirty="0" smtClean="0">
                <a:solidFill>
                  <a:srgbClr val="28A87D"/>
                </a:solidFill>
                <a:latin typeface="Blacksword" pitchFamily="50" charset="0"/>
              </a:rPr>
              <a:t> (?)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82059" y="4731111"/>
            <a:ext cx="628266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4222120" y="1202648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3582059" y="4661024"/>
            <a:ext cx="0" cy="144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 rot="21141679">
            <a:off x="287111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6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Legend Design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3188" y="883508"/>
            <a:ext cx="2448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>
                <a:latin typeface="Overpass Mono" pitchFamily="50" charset="0"/>
                <a:ea typeface="Fira Code Medium" pitchFamily="49" charset="0"/>
              </a:rPr>
              <a:t>right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 rot="21141679">
            <a:off x="2432195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608121" y="2559558"/>
            <a:ext cx="598395" cy="792088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288200" y="883508"/>
            <a:ext cx="2376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20921672">
            <a:off x="4033627" y="65051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Well</a:t>
            </a:r>
            <a:r>
              <a:rPr lang="de-DE" dirty="0" smtClean="0">
                <a:solidFill>
                  <a:srgbClr val="28A87D"/>
                </a:solidFill>
                <a:latin typeface="Blacksword" pitchFamily="50" charset="0"/>
              </a:rPr>
              <a:t>…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7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791349" y="1462140"/>
            <a:ext cx="1296144" cy="324605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0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Legend Design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83188" y="771550"/>
            <a:ext cx="266062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color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guide_colorbar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(...)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 rot="21141679">
            <a:off x="2650105" y="58422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7" y="1203598"/>
            <a:ext cx="4049997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hteck 34"/>
          <p:cNvSpPr/>
          <p:nvPr/>
        </p:nvSpPr>
        <p:spPr>
          <a:xfrm>
            <a:off x="1690567" y="1462140"/>
            <a:ext cx="1296144" cy="324605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83188" y="771550"/>
            <a:ext cx="65490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color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guide_colorbar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b="1" dirty="0" err="1">
                <a:latin typeface="Overpass Mono" pitchFamily="50" charset="0"/>
                <a:ea typeface="Fira Code Medium" pitchFamily="49" charset="0"/>
              </a:rPr>
              <a:t>title.position</a:t>
            </a:r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top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latin typeface="Overpass Mono" pitchFamily="50" charset="0"/>
                <a:ea typeface="Fira Code Medium" pitchFamily="49" charset="0"/>
              </a:rPr>
              <a:t>, </a:t>
            </a:r>
            <a:r>
              <a:rPr lang="en-US" sz="900" b="1" dirty="0" err="1">
                <a:latin typeface="Overpass Mono" pitchFamily="50" charset="0"/>
                <a:ea typeface="Fira Code Medium" pitchFamily="49" charset="0"/>
              </a:rPr>
              <a:t>title.hjust</a:t>
            </a:r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.5</a:t>
            </a:r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, </a:t>
            </a:r>
          </a:p>
          <a:p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                              </a:t>
            </a:r>
            <a:r>
              <a:rPr lang="en-US" sz="900" b="1" dirty="0" err="1" smtClean="0">
                <a:latin typeface="Overpass Mono" pitchFamily="50" charset="0"/>
                <a:ea typeface="Fira Code Medium" pitchFamily="49" charset="0"/>
              </a:rPr>
              <a:t>barwidth</a:t>
            </a:r>
            <a:r>
              <a:rPr lang="en-US" sz="900" b="1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= unit(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20, 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lines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latin typeface="Overpass Mono" pitchFamily="50" charset="0"/>
                <a:ea typeface="Fira Code Medium" pitchFamily="49" charset="0"/>
              </a:rPr>
              <a:t>), </a:t>
            </a:r>
            <a:r>
              <a:rPr lang="en-US" sz="900" b="1" dirty="0" err="1">
                <a:latin typeface="Overpass Mono" pitchFamily="50" charset="0"/>
                <a:ea typeface="Fira Code Medium" pitchFamily="49" charset="0"/>
              </a:rPr>
              <a:t>barheight</a:t>
            </a:r>
            <a:r>
              <a:rPr lang="en-US" sz="900" b="1" dirty="0">
                <a:latin typeface="Overpass Mono" pitchFamily="50" charset="0"/>
                <a:ea typeface="Fira Code Medium" pitchFamily="49" charset="0"/>
              </a:rPr>
              <a:t> = unit(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.5, 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lines</a:t>
            </a:r>
            <a:r>
              <a:rPr lang="de-DE" sz="9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900" b="1" dirty="0" smtClean="0">
                <a:latin typeface="Overpass Mono" pitchFamily="50" charset="0"/>
                <a:ea typeface="Fira Code Medium" pitchFamily="49" charset="0"/>
              </a:rPr>
              <a:t>))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 rot="21141679">
            <a:off x="5926562" y="55285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Better</a:t>
            </a:r>
            <a:r>
              <a:rPr lang="de-DE" dirty="0" smtClean="0">
                <a:solidFill>
                  <a:srgbClr val="28A87D"/>
                </a:solidFill>
                <a:latin typeface="Blacksword" pitchFamily="50" charset="0"/>
              </a:rPr>
              <a:t>!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6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5436096" y="1462140"/>
            <a:ext cx="1944216" cy="37800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4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7" grpId="0" animBg="1"/>
      <p:bldP spid="8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Limit Expansion</a:t>
            </a:r>
            <a:endParaRPr lang="de-DE" sz="2800" dirty="0">
              <a:latin typeface="Playfair Display" pitchFamily="2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6" cy="35999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607750" y="1899294"/>
            <a:ext cx="0" cy="24948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H="1">
            <a:off x="456114" y="4306800"/>
            <a:ext cx="3729600" cy="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83188" y="883508"/>
            <a:ext cx="2304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TRUE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21141679">
            <a:off x="2294275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5" cy="35999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13"/>
          <p:cNvCxnSpPr/>
          <p:nvPr/>
        </p:nvCxnSpPr>
        <p:spPr>
          <a:xfrm>
            <a:off x="4536187" y="1891097"/>
            <a:ext cx="0" cy="2520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4522852" y="4420336"/>
            <a:ext cx="3772800" cy="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288200" y="883508"/>
            <a:ext cx="2376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FALSE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 rot="20921672">
            <a:off x="3947858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Without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8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 smtClean="0">
                <a:latin typeface="Playfair Display" pitchFamily="2" charset="0"/>
              </a:rPr>
              <a:t>Geeky</a:t>
            </a:r>
            <a:r>
              <a:rPr lang="de-DE" sz="2800" dirty="0" smtClean="0">
                <a:latin typeface="Playfair Display" pitchFamily="2" charset="0"/>
              </a:rPr>
              <a:t> Details</a:t>
            </a:r>
            <a:endParaRPr lang="de-DE" sz="2800" dirty="0">
              <a:latin typeface="Playfair Display" pitchFamily="2" charset="0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6" t="4130" r="39626" b="45552"/>
          <a:stretch/>
        </p:blipFill>
        <p:spPr bwMode="auto">
          <a:xfrm>
            <a:off x="180767" y="915566"/>
            <a:ext cx="3204000" cy="359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9" t="17730" r="40555" b="51798"/>
          <a:stretch/>
        </p:blipFill>
        <p:spPr bwMode="auto">
          <a:xfrm>
            <a:off x="3455304" y="2055612"/>
            <a:ext cx="2974849" cy="216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3" t="60397" r="39614" b="29676"/>
          <a:stretch/>
        </p:blipFill>
        <p:spPr bwMode="auto">
          <a:xfrm>
            <a:off x="3455304" y="924441"/>
            <a:ext cx="4670991" cy="102654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 smtClean="0">
                <a:latin typeface="Playfair Display" pitchFamily="2" charset="0"/>
              </a:rPr>
              <a:t>Geeky</a:t>
            </a:r>
            <a:r>
              <a:rPr lang="de-DE" sz="2800" dirty="0" smtClean="0">
                <a:latin typeface="Playfair Display" pitchFamily="2" charset="0"/>
              </a:rPr>
              <a:t> Details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288200" y="883508"/>
            <a:ext cx="2232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'off'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3188" y="883508"/>
            <a:ext cx="2196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on'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20921672">
            <a:off x="3947858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Without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1141679">
            <a:off x="215025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0341" b="16782"/>
          <a:stretch/>
        </p:blipFill>
        <p:spPr bwMode="auto">
          <a:xfrm>
            <a:off x="4288199" y="1194723"/>
            <a:ext cx="4045213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0631" b="16727"/>
          <a:stretch/>
        </p:blipFill>
        <p:spPr bwMode="auto">
          <a:xfrm>
            <a:off x="183189" y="1194723"/>
            <a:ext cx="4045212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hteck 21"/>
          <p:cNvSpPr/>
          <p:nvPr/>
        </p:nvSpPr>
        <p:spPr>
          <a:xfrm>
            <a:off x="3707007" y="1989646"/>
            <a:ext cx="432048" cy="917760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7816249" y="1989646"/>
            <a:ext cx="432048" cy="91776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 smtClean="0">
                <a:latin typeface="Playfair Display" pitchFamily="2" charset="0"/>
              </a:rPr>
              <a:t>Geeky</a:t>
            </a:r>
            <a:r>
              <a:rPr lang="de-DE" sz="2800" dirty="0" smtClean="0">
                <a:latin typeface="Playfair Display" pitchFamily="2" charset="0"/>
              </a:rPr>
              <a:t> Details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288200" y="883508"/>
            <a:ext cx="2232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'off'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3188" y="883508"/>
            <a:ext cx="2196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on'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20921672">
            <a:off x="3947858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Without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1141679">
            <a:off x="215025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0341" b="16782"/>
          <a:stretch/>
        </p:blipFill>
        <p:spPr bwMode="auto">
          <a:xfrm>
            <a:off x="4288199" y="1194723"/>
            <a:ext cx="4045213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0631" b="16727"/>
          <a:stretch/>
        </p:blipFill>
        <p:spPr bwMode="auto">
          <a:xfrm>
            <a:off x="183189" y="1194723"/>
            <a:ext cx="4045212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C:\Users\DataVizard\Desktop\New folder\clip_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9" y="1203599"/>
            <a:ext cx="4032000" cy="31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ataVizard\Desktop\New folder\clip_of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12" y="1203598"/>
            <a:ext cx="4032000" cy="31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/>
          <p:cNvSpPr/>
          <p:nvPr/>
        </p:nvSpPr>
        <p:spPr>
          <a:xfrm>
            <a:off x="3635896" y="1203599"/>
            <a:ext cx="503159" cy="216023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740352" y="1203599"/>
            <a:ext cx="578660" cy="216023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5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6" cy="35999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White Space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3188" y="883508"/>
            <a:ext cx="3492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plot.margin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margin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rep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base_size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/2, 4))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1141679">
            <a:off x="3437994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07504" y="1142894"/>
            <a:ext cx="252000" cy="420743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5" cy="35999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288200" y="883508"/>
            <a:ext cx="31896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plot.margin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margin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(25, 25, 10, 25))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 rot="20921672">
            <a:off x="4451914" y="585063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Better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189950" y="3255826"/>
            <a:ext cx="144015" cy="0"/>
          </a:xfrm>
          <a:prstGeom prst="straightConnector1">
            <a:avLst/>
          </a:prstGeom>
          <a:ln w="12700">
            <a:solidFill>
              <a:srgbClr val="28A87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>
            <a:off x="4286678" y="3255826"/>
            <a:ext cx="144015" cy="0"/>
          </a:xfrm>
          <a:prstGeom prst="straightConnector1">
            <a:avLst/>
          </a:prstGeom>
          <a:ln w="12700">
            <a:solidFill>
              <a:srgbClr val="28A87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rot="16200000" flipH="1">
            <a:off x="5801217" y="1271684"/>
            <a:ext cx="144015" cy="0"/>
          </a:xfrm>
          <a:prstGeom prst="straightConnector1">
            <a:avLst/>
          </a:prstGeom>
          <a:ln w="12700">
            <a:solidFill>
              <a:srgbClr val="28A87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6200000" flipH="1">
            <a:off x="7632343" y="4767595"/>
            <a:ext cx="72000" cy="0"/>
          </a:xfrm>
          <a:prstGeom prst="straightConnector1">
            <a:avLst/>
          </a:prstGeom>
          <a:ln w="12700">
            <a:solidFill>
              <a:srgbClr val="28A87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211960" y="3265400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smtClean="0">
                <a:solidFill>
                  <a:srgbClr val="28A87D"/>
                </a:solidFill>
                <a:latin typeface="Overpass" pitchFamily="2" charset="0"/>
              </a:rPr>
              <a:t>25</a:t>
            </a:r>
            <a:endParaRPr lang="de-DE" sz="700" b="1" dirty="0">
              <a:solidFill>
                <a:srgbClr val="28A87D"/>
              </a:solidFill>
              <a:latin typeface="Overpass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120233" y="3265400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smtClean="0">
                <a:solidFill>
                  <a:srgbClr val="28A87D"/>
                </a:solidFill>
                <a:latin typeface="Overpass" pitchFamily="2" charset="0"/>
              </a:rPr>
              <a:t>25</a:t>
            </a:r>
            <a:endParaRPr lang="de-DE" sz="700" b="1" dirty="0">
              <a:solidFill>
                <a:srgbClr val="28A87D"/>
              </a:solidFill>
              <a:latin typeface="Overpass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844209" y="1177146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smtClean="0">
                <a:solidFill>
                  <a:srgbClr val="28A87D"/>
                </a:solidFill>
                <a:latin typeface="Overpass" pitchFamily="2" charset="0"/>
              </a:rPr>
              <a:t>25</a:t>
            </a:r>
            <a:endParaRPr lang="de-DE" sz="700" b="1" dirty="0">
              <a:solidFill>
                <a:srgbClr val="28A87D"/>
              </a:solidFill>
              <a:latin typeface="Overpass" pitchFamily="2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644409" y="4662779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smtClean="0">
                <a:solidFill>
                  <a:srgbClr val="28A87D"/>
                </a:solidFill>
                <a:latin typeface="Overpass" pitchFamily="2" charset="0"/>
              </a:rPr>
              <a:t>10</a:t>
            </a:r>
            <a:endParaRPr lang="de-DE" sz="700" b="1" dirty="0">
              <a:solidFill>
                <a:srgbClr val="28A87D"/>
              </a:solidFill>
              <a:latin typeface="Overpass" pitchFamily="2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56520" y="4377030"/>
            <a:ext cx="252000" cy="252000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3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 txBox="1">
            <a:spLocks/>
          </p:cNvSpPr>
          <p:nvPr/>
        </p:nvSpPr>
        <p:spPr>
          <a:xfrm>
            <a:off x="143508" y="4227934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7"/>
            <a:ext cx="4576498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" y="51469"/>
            <a:ext cx="3248981" cy="505397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DataVizard\Desktop\EeQ1WcVXYAsx8U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/>
          <a:stretch/>
        </p:blipFill>
        <p:spPr bwMode="auto">
          <a:xfrm>
            <a:off x="3349128" y="51469"/>
            <a:ext cx="3815160" cy="248828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7308304" y="1347614"/>
            <a:ext cx="16561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#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Contributions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by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← 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myself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↖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Laura Navarro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↙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Joe Shaw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4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↓   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9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grpSp>
        <p:nvGrpSpPr>
          <p:cNvPr id="22" name="Gruppieren 21"/>
          <p:cNvGrpSpPr/>
          <p:nvPr/>
        </p:nvGrpSpPr>
        <p:grpSpPr>
          <a:xfrm>
            <a:off x="3347864" y="2585440"/>
            <a:ext cx="3002910" cy="2520000"/>
            <a:chOff x="3347864" y="2570200"/>
            <a:chExt cx="3002910" cy="2520000"/>
          </a:xfrm>
        </p:grpSpPr>
        <p:pic>
          <p:nvPicPr>
            <p:cNvPr id="23" name="Picture 3" descr="C:\Users\DataVizard\Desktop\EeA43ZEWoAAhcNp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776" y="2570200"/>
              <a:ext cx="287165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3347864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6285435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1" y="2585440"/>
            <a:ext cx="271699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hteck 28"/>
          <p:cNvSpPr/>
          <p:nvPr/>
        </p:nvSpPr>
        <p:spPr>
          <a:xfrm>
            <a:off x="1259632" y="411510"/>
            <a:ext cx="101303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Color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choice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918548" y="1491630"/>
            <a:ext cx="101303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Annotations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539552" y="4077822"/>
            <a:ext cx="1404290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Combining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geoms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7735832" y="4107977"/>
            <a:ext cx="1298604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Unusual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geoms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405634" y="4202595"/>
            <a:ext cx="209364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Combining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multiple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plots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591573" y="1347614"/>
            <a:ext cx="1275879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Include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images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070260" y="2404172"/>
            <a:ext cx="1069692" cy="271155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Text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styling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65276" y="2355250"/>
            <a:ext cx="1224136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Legend design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406160" y="2346902"/>
            <a:ext cx="748800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Spacing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5" cy="35999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5" cy="3599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 smtClean="0">
                <a:latin typeface="Playfair Display" pitchFamily="2" charset="0"/>
              </a:rPr>
              <a:t>Adding</a:t>
            </a:r>
            <a:r>
              <a:rPr lang="de-DE" sz="2800" dirty="0" smtClean="0">
                <a:latin typeface="Playfair Display" pitchFamily="2" charset="0"/>
              </a:rPr>
              <a:t> Images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3188" y="574471"/>
            <a:ext cx="6912000" cy="569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png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&lt;- </a:t>
            </a:r>
            <a:r>
              <a:rPr lang="de-DE" sz="900" dirty="0" err="1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magick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::</a:t>
            </a:r>
            <a:r>
              <a:rPr lang="de-DE" sz="900" dirty="0" err="1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image_read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"https://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raw.githubusercontent.com/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allisonhorst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  <a:ea typeface="Fira Code Medium" pitchFamily="49" charset="0"/>
              </a:rPr>
              <a:t>/.../culmen_depth.png")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verpass Mono" pitchFamily="50" charset="0"/>
              <a:ea typeface="Fira Code Medium" pitchFamily="49" charset="0"/>
            </a:endParaRPr>
          </a:p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&lt;-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grid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png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,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interpolate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TRUE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endParaRPr lang="de-DE" sz="400" dirty="0">
              <a:latin typeface="Overpass Mono" pitchFamily="50" charset="0"/>
              <a:ea typeface="Fira Code Medium" pitchFamily="49" charset="0"/>
            </a:endParaRPr>
          </a:p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,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ymin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22,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ymax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31,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xmin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55,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xmax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65.5)</a:t>
            </a:r>
          </a:p>
        </p:txBody>
      </p:sp>
    </p:spTree>
    <p:extLst>
      <p:ext uri="{BB962C8B-B14F-4D97-AF65-F5344CB8AC3E}">
        <p14:creationId xmlns:p14="http://schemas.microsoft.com/office/powerpoint/2010/main" val="4840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patchwork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53471" y="2768610"/>
            <a:ext cx="4237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The Composer of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ggplots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 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Overpass Mono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746000" y="2709670"/>
            <a:ext cx="5652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DataVizard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87" y="3435846"/>
            <a:ext cx="1094816" cy="12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patchwork.data-imaginist.com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patchwork</a:t>
            </a:r>
            <a:r>
              <a:rPr lang="de-DE" dirty="0" smtClean="0"/>
              <a:t>}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The Composer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of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ggplots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2531" name="Picture 3" descr="C:\Users\DataVizard\Desktop\EStP8qNU0AASPU-.jpg 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6" y="84980"/>
            <a:ext cx="7056000" cy="463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2644248" y="4718925"/>
            <a:ext cx="19442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75000"/>
                  </a:schemeClr>
                </a:solidFill>
                <a:latin typeface="Oswald" pitchFamily="2" charset="0"/>
              </a:rPr>
              <a:t>Artwork </a:t>
            </a:r>
            <a:r>
              <a:rPr lang="de-DE" sz="700" dirty="0" err="1" smtClean="0">
                <a:solidFill>
                  <a:schemeClr val="bg1">
                    <a:lumMod val="75000"/>
                  </a:schemeClr>
                </a:solidFill>
                <a:latin typeface="Oswald" pitchFamily="2" charset="0"/>
              </a:rPr>
              <a:t>by</a:t>
            </a:r>
            <a:r>
              <a:rPr lang="de-DE" sz="700" dirty="0" smtClean="0">
                <a:solidFill>
                  <a:schemeClr val="bg1">
                    <a:lumMod val="75000"/>
                  </a:schemeClr>
                </a:solidFill>
                <a:latin typeface="Oswald" pitchFamily="2" charset="0"/>
              </a:rPr>
              <a:t> Allison Horst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985" y="2034247"/>
            <a:ext cx="4049998" cy="233729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9" y="771550"/>
            <a:ext cx="4049995" cy="3599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patchwork</a:t>
            </a:r>
            <a:r>
              <a:rPr lang="de-DE" dirty="0" smtClean="0"/>
              <a:t>}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The Composer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of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ggplots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15" name="Textfeld 114"/>
          <p:cNvSpPr txBox="1"/>
          <p:nvPr/>
        </p:nvSpPr>
        <p:spPr>
          <a:xfrm>
            <a:off x="1763688" y="4443958"/>
            <a:ext cx="648072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p1</a:t>
            </a:r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16" name="Textfeld 115"/>
          <p:cNvSpPr txBox="1"/>
          <p:nvPr/>
        </p:nvSpPr>
        <p:spPr>
          <a:xfrm>
            <a:off x="6128948" y="4443958"/>
            <a:ext cx="648072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p2</a:t>
            </a:r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5486" y="627604"/>
            <a:ext cx="2873028" cy="421186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feld 116"/>
          <p:cNvSpPr txBox="1"/>
          <p:nvPr/>
        </p:nvSpPr>
        <p:spPr>
          <a:xfrm>
            <a:off x="4427984" y="1583070"/>
            <a:ext cx="4050000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(p1 / p2) +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plot_layout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ea typeface="Fira Code Medium" pitchFamily="49" charset="0"/>
              </a:rPr>
              <a:t>(heights = c(1, .65))</a:t>
            </a:r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patchwork</a:t>
            </a:r>
            <a:r>
              <a:rPr lang="de-DE" dirty="0" smtClean="0"/>
              <a:t>}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The Composer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of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ggplots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4" name="Picture 2" descr="C:\Users\DataVizard\Google Drive\Work\DataViz\Challenges\TidyTuesday\plots\_all\2020_32_EuropeanEnerg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2" y="1127389"/>
            <a:ext cx="6215424" cy="359807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7" y="1127389"/>
            <a:ext cx="6216630" cy="35991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00792" y="1127389"/>
            <a:ext cx="1318880" cy="3598075"/>
          </a:xfrm>
          <a:prstGeom prst="rect">
            <a:avLst/>
          </a:prstGeom>
          <a:solidFill>
            <a:srgbClr val="E99059">
              <a:alpha val="38039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619672" y="1128416"/>
            <a:ext cx="3565580" cy="3598075"/>
          </a:xfrm>
          <a:prstGeom prst="rect">
            <a:avLst/>
          </a:prstGeom>
          <a:solidFill>
            <a:srgbClr val="28A87D">
              <a:alpha val="38039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185252" y="1128415"/>
            <a:ext cx="1330179" cy="1202400"/>
          </a:xfrm>
          <a:prstGeom prst="rect">
            <a:avLst/>
          </a:prstGeom>
          <a:solidFill>
            <a:srgbClr val="9BBB59">
              <a:alpha val="38039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185252" y="2330815"/>
            <a:ext cx="1330179" cy="1206649"/>
          </a:xfrm>
          <a:prstGeom prst="rect">
            <a:avLst/>
          </a:prstGeom>
          <a:solidFill>
            <a:srgbClr val="C0504D">
              <a:alpha val="38039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85252" y="3537464"/>
            <a:ext cx="1330179" cy="1188000"/>
          </a:xfrm>
          <a:prstGeom prst="rect">
            <a:avLst/>
          </a:prstGeom>
          <a:solidFill>
            <a:schemeClr val="tx1">
              <a:lumMod val="75000"/>
              <a:lumOff val="25000"/>
              <a:alpha val="38039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23593" y="770716"/>
            <a:ext cx="523871" cy="151200"/>
          </a:xfrm>
          <a:prstGeom prst="rect">
            <a:avLst/>
          </a:prstGeom>
          <a:solidFill>
            <a:srgbClr val="E9905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955262" y="770716"/>
            <a:ext cx="371408" cy="151200"/>
          </a:xfrm>
          <a:prstGeom prst="rect">
            <a:avLst/>
          </a:prstGeom>
          <a:solidFill>
            <a:srgbClr val="28A87D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542694" y="770716"/>
            <a:ext cx="665089" cy="151200"/>
          </a:xfrm>
          <a:prstGeom prst="rect">
            <a:avLst/>
          </a:prstGeom>
          <a:solidFill>
            <a:srgbClr val="9BBB59">
              <a:alpha val="38039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2359633" y="770716"/>
            <a:ext cx="576064" cy="151200"/>
          </a:xfrm>
          <a:prstGeom prst="rect">
            <a:avLst/>
          </a:prstGeom>
          <a:solidFill>
            <a:srgbClr val="C0504D">
              <a:alpha val="38039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3079713" y="770716"/>
            <a:ext cx="514800" cy="151200"/>
          </a:xfrm>
          <a:prstGeom prst="rect">
            <a:avLst/>
          </a:prstGeom>
          <a:solidFill>
            <a:schemeClr val="tx1">
              <a:lumMod val="75000"/>
              <a:lumOff val="25000"/>
              <a:alpha val="38039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5470886" y="770716"/>
            <a:ext cx="216000" cy="151200"/>
          </a:xfrm>
          <a:prstGeom prst="rect">
            <a:avLst/>
          </a:prstGeom>
          <a:solidFill>
            <a:srgbClr val="E9905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798182" y="770716"/>
            <a:ext cx="108000" cy="151200"/>
          </a:xfrm>
          <a:prstGeom prst="rect">
            <a:avLst/>
          </a:prstGeom>
          <a:solidFill>
            <a:srgbClr val="28A87D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027086" y="770716"/>
            <a:ext cx="72000" cy="151200"/>
          </a:xfrm>
          <a:prstGeom prst="rect">
            <a:avLst/>
          </a:prstGeom>
          <a:solidFill>
            <a:srgbClr val="9BBB59">
              <a:alpha val="38039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6099086" y="770716"/>
            <a:ext cx="72000" cy="151200"/>
          </a:xfrm>
          <a:prstGeom prst="rect">
            <a:avLst/>
          </a:prstGeom>
          <a:solidFill>
            <a:srgbClr val="C0504D">
              <a:alpha val="38039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6171086" y="770716"/>
            <a:ext cx="72000" cy="151200"/>
          </a:xfrm>
          <a:prstGeom prst="rect">
            <a:avLst/>
          </a:prstGeom>
          <a:solidFill>
            <a:schemeClr val="tx1">
              <a:lumMod val="75000"/>
              <a:lumOff val="25000"/>
              <a:alpha val="38039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300792" y="777067"/>
            <a:ext cx="621542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legend </a:t>
            </a:r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| </a:t>
            </a:r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main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| (</a:t>
            </a:r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renewable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/ </a:t>
            </a:r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nuclear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/ 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thermal) + </a:t>
            </a:r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plot_layout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widths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c(.35, 1, .35))</a:t>
            </a:r>
          </a:p>
        </p:txBody>
      </p:sp>
    </p:spTree>
    <p:extLst>
      <p:ext uri="{BB962C8B-B14F-4D97-AF65-F5344CB8AC3E}">
        <p14:creationId xmlns:p14="http://schemas.microsoft.com/office/powerpoint/2010/main" val="28243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6304" y="395579"/>
            <a:ext cx="3051392" cy="447334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/>
          <p:cNvGrpSpPr/>
          <p:nvPr/>
        </p:nvGrpSpPr>
        <p:grpSpPr>
          <a:xfrm rot="767352" flipV="1">
            <a:off x="1288275" y="104761"/>
            <a:ext cx="2152068" cy="562853"/>
            <a:chOff x="543599" y="501242"/>
            <a:chExt cx="2152068" cy="562853"/>
          </a:xfrm>
        </p:grpSpPr>
        <p:sp>
          <p:nvSpPr>
            <p:cNvPr id="15" name="Bogen 14"/>
            <p:cNvSpPr/>
            <p:nvPr/>
          </p:nvSpPr>
          <p:spPr>
            <a:xfrm rot="767352">
              <a:off x="543599" y="501242"/>
              <a:ext cx="2152068" cy="562853"/>
            </a:xfrm>
            <a:prstGeom prst="arc">
              <a:avLst>
                <a:gd name="adj1" fmla="val 16200000"/>
                <a:gd name="adj2" fmla="val 20793339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 flipV="1">
              <a:off x="2360666" y="707828"/>
              <a:ext cx="91556" cy="8128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/>
          <p:cNvSpPr txBox="1"/>
          <p:nvPr/>
        </p:nvSpPr>
        <p:spPr>
          <a:xfrm>
            <a:off x="177573" y="546385"/>
            <a:ext cx="2209909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plot.position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21321935">
            <a:off x="2375824" y="849898"/>
            <a:ext cx="1666491" cy="286435"/>
            <a:chOff x="1855169" y="2893154"/>
            <a:chExt cx="1549169" cy="332341"/>
          </a:xfrm>
        </p:grpSpPr>
        <p:sp>
          <p:nvSpPr>
            <p:cNvPr id="31" name="Freihandform 30"/>
            <p:cNvSpPr/>
            <p:nvPr/>
          </p:nvSpPr>
          <p:spPr>
            <a:xfrm rot="21293179" flipH="1">
              <a:off x="1855169" y="3023230"/>
              <a:ext cx="1508760" cy="202265"/>
            </a:xfrm>
            <a:custGeom>
              <a:avLst/>
              <a:gdLst>
                <a:gd name="connsiteX0" fmla="*/ 1508760 w 1508760"/>
                <a:gd name="connsiteY0" fmla="*/ 0 h 202265"/>
                <a:gd name="connsiteX1" fmla="*/ 1442720 w 1508760"/>
                <a:gd name="connsiteY1" fmla="*/ 81280 h 202265"/>
                <a:gd name="connsiteX2" fmla="*/ 1320800 w 1508760"/>
                <a:gd name="connsiteY2" fmla="*/ 152400 h 202265"/>
                <a:gd name="connsiteX3" fmla="*/ 1071880 w 1508760"/>
                <a:gd name="connsiteY3" fmla="*/ 193040 h 202265"/>
                <a:gd name="connsiteX4" fmla="*/ 797560 w 1508760"/>
                <a:gd name="connsiteY4" fmla="*/ 198120 h 202265"/>
                <a:gd name="connsiteX5" fmla="*/ 391160 w 1508760"/>
                <a:gd name="connsiteY5" fmla="*/ 142240 h 202265"/>
                <a:gd name="connsiteX6" fmla="*/ 289560 w 1508760"/>
                <a:gd name="connsiteY6" fmla="*/ 86360 h 202265"/>
                <a:gd name="connsiteX7" fmla="*/ 50800 w 1508760"/>
                <a:gd name="connsiteY7" fmla="*/ 40640 h 202265"/>
                <a:gd name="connsiteX8" fmla="*/ 0 w 1508760"/>
                <a:gd name="connsiteY8" fmla="*/ 25400 h 202265"/>
                <a:gd name="connsiteX9" fmla="*/ 0 w 1508760"/>
                <a:gd name="connsiteY9" fmla="*/ 25400 h 20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8760" h="202265">
                  <a:moveTo>
                    <a:pt x="1508760" y="0"/>
                  </a:moveTo>
                  <a:cubicBezTo>
                    <a:pt x="1491403" y="27940"/>
                    <a:pt x="1474047" y="55880"/>
                    <a:pt x="1442720" y="81280"/>
                  </a:cubicBezTo>
                  <a:cubicBezTo>
                    <a:pt x="1411393" y="106680"/>
                    <a:pt x="1382607" y="133773"/>
                    <a:pt x="1320800" y="152400"/>
                  </a:cubicBezTo>
                  <a:cubicBezTo>
                    <a:pt x="1258993" y="171027"/>
                    <a:pt x="1159087" y="185420"/>
                    <a:pt x="1071880" y="193040"/>
                  </a:cubicBezTo>
                  <a:cubicBezTo>
                    <a:pt x="984673" y="200660"/>
                    <a:pt x="911013" y="206587"/>
                    <a:pt x="797560" y="198120"/>
                  </a:cubicBezTo>
                  <a:cubicBezTo>
                    <a:pt x="684107" y="189653"/>
                    <a:pt x="475827" y="160867"/>
                    <a:pt x="391160" y="142240"/>
                  </a:cubicBezTo>
                  <a:cubicBezTo>
                    <a:pt x="306493" y="123613"/>
                    <a:pt x="346287" y="103293"/>
                    <a:pt x="289560" y="86360"/>
                  </a:cubicBezTo>
                  <a:cubicBezTo>
                    <a:pt x="232833" y="69427"/>
                    <a:pt x="99060" y="50800"/>
                    <a:pt x="50800" y="40640"/>
                  </a:cubicBezTo>
                  <a:cubicBezTo>
                    <a:pt x="2540" y="30480"/>
                    <a:pt x="0" y="25400"/>
                    <a:pt x="0" y="25400"/>
                  </a:cubicBezTo>
                  <a:lnTo>
                    <a:pt x="0" y="2540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 31"/>
            <p:cNvSpPr/>
            <p:nvPr/>
          </p:nvSpPr>
          <p:spPr>
            <a:xfrm rot="21105460" flipV="1">
              <a:off x="3314374" y="2893154"/>
              <a:ext cx="89964" cy="152333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173739" y="1019381"/>
            <a:ext cx="2433600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'top') +</a:t>
            </a:r>
            <a:b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</a:b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guide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color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guide_colorbar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545320" y="2622514"/>
            <a:ext cx="1061073" cy="526654"/>
            <a:chOff x="2504485" y="2647326"/>
            <a:chExt cx="1061073" cy="526654"/>
          </a:xfrm>
        </p:grpSpPr>
        <p:sp>
          <p:nvSpPr>
            <p:cNvPr id="40" name="Freihandform 39"/>
            <p:cNvSpPr/>
            <p:nvPr/>
          </p:nvSpPr>
          <p:spPr>
            <a:xfrm rot="20350860">
              <a:off x="3293950" y="2821067"/>
              <a:ext cx="271608" cy="352913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 40"/>
            <p:cNvSpPr/>
            <p:nvPr/>
          </p:nvSpPr>
          <p:spPr>
            <a:xfrm rot="4081710">
              <a:off x="2607058" y="2544753"/>
              <a:ext cx="463523" cy="668669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 42"/>
            <p:cNvSpPr/>
            <p:nvPr/>
          </p:nvSpPr>
          <p:spPr>
            <a:xfrm rot="900000">
              <a:off x="3148372" y="2949802"/>
              <a:ext cx="106343" cy="86409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 rot="2398054">
            <a:off x="2552513" y="1923431"/>
            <a:ext cx="522784" cy="220067"/>
            <a:chOff x="1881906" y="2940938"/>
            <a:chExt cx="545228" cy="220067"/>
          </a:xfrm>
        </p:grpSpPr>
        <p:sp>
          <p:nvSpPr>
            <p:cNvPr id="46" name="Freihandform 45"/>
            <p:cNvSpPr/>
            <p:nvPr/>
          </p:nvSpPr>
          <p:spPr>
            <a:xfrm rot="244828" flipV="1">
              <a:off x="1881906" y="2949841"/>
              <a:ext cx="514866" cy="211164"/>
            </a:xfrm>
            <a:custGeom>
              <a:avLst/>
              <a:gdLst>
                <a:gd name="connsiteX0" fmla="*/ 782320 w 782320"/>
                <a:gd name="connsiteY0" fmla="*/ 173472 h 173472"/>
                <a:gd name="connsiteX1" fmla="*/ 685800 w 782320"/>
                <a:gd name="connsiteY1" fmla="*/ 92192 h 173472"/>
                <a:gd name="connsiteX2" fmla="*/ 492760 w 782320"/>
                <a:gd name="connsiteY2" fmla="*/ 36312 h 173472"/>
                <a:gd name="connsiteX3" fmla="*/ 350520 w 782320"/>
                <a:gd name="connsiteY3" fmla="*/ 10912 h 173472"/>
                <a:gd name="connsiteX4" fmla="*/ 132080 w 782320"/>
                <a:gd name="connsiteY4" fmla="*/ 752 h 173472"/>
                <a:gd name="connsiteX5" fmla="*/ 10160 w 782320"/>
                <a:gd name="connsiteY5" fmla="*/ 752 h 173472"/>
                <a:gd name="connsiteX6" fmla="*/ 0 w 782320"/>
                <a:gd name="connsiteY6" fmla="*/ 752 h 17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2320" h="173472">
                  <a:moveTo>
                    <a:pt x="782320" y="173472"/>
                  </a:moveTo>
                  <a:cubicBezTo>
                    <a:pt x="758190" y="144262"/>
                    <a:pt x="734060" y="115052"/>
                    <a:pt x="685800" y="92192"/>
                  </a:cubicBezTo>
                  <a:cubicBezTo>
                    <a:pt x="637540" y="69332"/>
                    <a:pt x="548640" y="49859"/>
                    <a:pt x="492760" y="36312"/>
                  </a:cubicBezTo>
                  <a:cubicBezTo>
                    <a:pt x="436880" y="22765"/>
                    <a:pt x="410633" y="16839"/>
                    <a:pt x="350520" y="10912"/>
                  </a:cubicBezTo>
                  <a:cubicBezTo>
                    <a:pt x="290407" y="4985"/>
                    <a:pt x="188807" y="2445"/>
                    <a:pt x="132080" y="752"/>
                  </a:cubicBezTo>
                  <a:cubicBezTo>
                    <a:pt x="75353" y="-941"/>
                    <a:pt x="10160" y="752"/>
                    <a:pt x="10160" y="752"/>
                  </a:cubicBezTo>
                  <a:lnTo>
                    <a:pt x="0" y="752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 50"/>
            <p:cNvSpPr/>
            <p:nvPr/>
          </p:nvSpPr>
          <p:spPr>
            <a:xfrm rot="8860745" flipH="1" flipV="1">
              <a:off x="2352043" y="2940938"/>
              <a:ext cx="75091" cy="10800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5" name="Gruppieren 54"/>
          <p:cNvGrpSpPr/>
          <p:nvPr/>
        </p:nvGrpSpPr>
        <p:grpSpPr>
          <a:xfrm rot="235667">
            <a:off x="4279141" y="184450"/>
            <a:ext cx="990657" cy="309698"/>
            <a:chOff x="1751734" y="724112"/>
            <a:chExt cx="1395089" cy="564429"/>
          </a:xfrm>
        </p:grpSpPr>
        <p:sp>
          <p:nvSpPr>
            <p:cNvPr id="56" name="Bogen 55"/>
            <p:cNvSpPr/>
            <p:nvPr/>
          </p:nvSpPr>
          <p:spPr>
            <a:xfrm rot="1687846">
              <a:off x="1751734" y="724112"/>
              <a:ext cx="1395089" cy="20853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 56"/>
            <p:cNvSpPr/>
            <p:nvPr/>
          </p:nvSpPr>
          <p:spPr>
            <a:xfrm rot="3474627">
              <a:off x="2956254" y="1135918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/>
          <p:cNvGrpSpPr/>
          <p:nvPr/>
        </p:nvGrpSpPr>
        <p:grpSpPr>
          <a:xfrm flipH="1" flipV="1">
            <a:off x="5580112" y="956665"/>
            <a:ext cx="2442010" cy="744810"/>
            <a:chOff x="539552" y="483518"/>
            <a:chExt cx="2595032" cy="744810"/>
          </a:xfrm>
        </p:grpSpPr>
        <p:sp>
          <p:nvSpPr>
            <p:cNvPr id="65" name="Bogen 64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Freihandform 65"/>
            <p:cNvSpPr/>
            <p:nvPr/>
          </p:nvSpPr>
          <p:spPr>
            <a:xfrm rot="4524323">
              <a:off x="2981961" y="1075705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177573" y="93050"/>
            <a:ext cx="4680000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ggtitle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('*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Pygoscelis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*') + 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element_markdown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())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5623761" y="2224297"/>
            <a:ext cx="1566488" cy="489648"/>
            <a:chOff x="5686509" y="2322701"/>
            <a:chExt cx="1458146" cy="489648"/>
          </a:xfrm>
        </p:grpSpPr>
        <p:sp>
          <p:nvSpPr>
            <p:cNvPr id="73" name="Freihandform 72"/>
            <p:cNvSpPr/>
            <p:nvPr/>
          </p:nvSpPr>
          <p:spPr>
            <a:xfrm rot="20556244">
              <a:off x="5797553" y="232270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Freihandform 73"/>
            <p:cNvSpPr/>
            <p:nvPr/>
          </p:nvSpPr>
          <p:spPr>
            <a:xfrm rot="12527867">
              <a:off x="5686509" y="2481370"/>
              <a:ext cx="125293" cy="101234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8" name="Textfeld 77"/>
          <p:cNvSpPr txBox="1"/>
          <p:nvPr/>
        </p:nvSpPr>
        <p:spPr>
          <a:xfrm>
            <a:off x="7207805" y="2352216"/>
            <a:ext cx="1792355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gforce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geom_mark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_*()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178813" y="1781228"/>
            <a:ext cx="2840400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plot.margin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margin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(t, r, b, l)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173739" y="2427352"/>
            <a:ext cx="2502000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c(0, 0),</a:t>
            </a:r>
          </a:p>
          <a:p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              </a:t>
            </a:r>
            <a:r>
              <a:rPr lang="de-D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 = 'off')</a:t>
            </a:r>
          </a:p>
        </p:txBody>
      </p:sp>
      <p:grpSp>
        <p:nvGrpSpPr>
          <p:cNvPr id="67" name="Gruppieren 66"/>
          <p:cNvGrpSpPr/>
          <p:nvPr/>
        </p:nvGrpSpPr>
        <p:grpSpPr>
          <a:xfrm rot="20367283">
            <a:off x="120175" y="3316071"/>
            <a:ext cx="3560807" cy="982818"/>
            <a:chOff x="539552" y="483518"/>
            <a:chExt cx="2592288" cy="724722"/>
          </a:xfrm>
        </p:grpSpPr>
        <p:sp>
          <p:nvSpPr>
            <p:cNvPr id="68" name="Bogen 67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reihandform 69"/>
            <p:cNvSpPr/>
            <p:nvPr/>
          </p:nvSpPr>
          <p:spPr>
            <a:xfrm rot="3227871">
              <a:off x="3013893" y="1105522"/>
              <a:ext cx="93960" cy="111476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2" name="Textfeld 61"/>
          <p:cNvSpPr txBox="1"/>
          <p:nvPr/>
        </p:nvSpPr>
        <p:spPr>
          <a:xfrm>
            <a:off x="178813" y="3209233"/>
            <a:ext cx="1728000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ggdist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::</a:t>
            </a:r>
            <a:r>
              <a:rPr lang="de-DE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stat_halfeye</a:t>
            </a:r>
            <a:r>
              <a:rPr lang="de-DE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6012160" y="1604737"/>
            <a:ext cx="2988000" cy="23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(grid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 rot="847875" flipH="1">
            <a:off x="5300359" y="3222951"/>
            <a:ext cx="754618" cy="142435"/>
            <a:chOff x="2613991" y="4297450"/>
            <a:chExt cx="754618" cy="142435"/>
          </a:xfrm>
        </p:grpSpPr>
        <p:sp>
          <p:nvSpPr>
            <p:cNvPr id="77" name="Freihandform 76"/>
            <p:cNvSpPr/>
            <p:nvPr/>
          </p:nvSpPr>
          <p:spPr>
            <a:xfrm>
              <a:off x="2613991" y="4297450"/>
              <a:ext cx="725557" cy="79513"/>
            </a:xfrm>
            <a:custGeom>
              <a:avLst/>
              <a:gdLst>
                <a:gd name="connsiteX0" fmla="*/ 0 w 725557"/>
                <a:gd name="connsiteY0" fmla="*/ 64605 h 79513"/>
                <a:gd name="connsiteX1" fmla="*/ 59635 w 725557"/>
                <a:gd name="connsiteY1" fmla="*/ 19879 h 79513"/>
                <a:gd name="connsiteX2" fmla="*/ 178905 w 725557"/>
                <a:gd name="connsiteY2" fmla="*/ 0 h 79513"/>
                <a:gd name="connsiteX3" fmla="*/ 273326 w 725557"/>
                <a:gd name="connsiteY3" fmla="*/ 19879 h 79513"/>
                <a:gd name="connsiteX4" fmla="*/ 362779 w 725557"/>
                <a:gd name="connsiteY4" fmla="*/ 64605 h 79513"/>
                <a:gd name="connsiteX5" fmla="*/ 437322 w 725557"/>
                <a:gd name="connsiteY5" fmla="*/ 79513 h 79513"/>
                <a:gd name="connsiteX6" fmla="*/ 526774 w 725557"/>
                <a:gd name="connsiteY6" fmla="*/ 74544 h 79513"/>
                <a:gd name="connsiteX7" fmla="*/ 685800 w 725557"/>
                <a:gd name="connsiteY7" fmla="*/ 69574 h 79513"/>
                <a:gd name="connsiteX8" fmla="*/ 725557 w 725557"/>
                <a:gd name="connsiteY8" fmla="*/ 69574 h 7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557" h="79513">
                  <a:moveTo>
                    <a:pt x="0" y="64605"/>
                  </a:moveTo>
                  <a:cubicBezTo>
                    <a:pt x="14909" y="47625"/>
                    <a:pt x="29818" y="30646"/>
                    <a:pt x="59635" y="19879"/>
                  </a:cubicBezTo>
                  <a:cubicBezTo>
                    <a:pt x="89452" y="9112"/>
                    <a:pt x="143290" y="0"/>
                    <a:pt x="178905" y="0"/>
                  </a:cubicBezTo>
                  <a:cubicBezTo>
                    <a:pt x="214520" y="0"/>
                    <a:pt x="242680" y="9111"/>
                    <a:pt x="273326" y="19879"/>
                  </a:cubicBezTo>
                  <a:cubicBezTo>
                    <a:pt x="303972" y="30646"/>
                    <a:pt x="335446" y="54666"/>
                    <a:pt x="362779" y="64605"/>
                  </a:cubicBezTo>
                  <a:cubicBezTo>
                    <a:pt x="390112" y="74544"/>
                    <a:pt x="409990" y="77857"/>
                    <a:pt x="437322" y="79513"/>
                  </a:cubicBezTo>
                  <a:lnTo>
                    <a:pt x="526774" y="74544"/>
                  </a:lnTo>
                  <a:lnTo>
                    <a:pt x="685800" y="69574"/>
                  </a:lnTo>
                  <a:cubicBezTo>
                    <a:pt x="718930" y="68746"/>
                    <a:pt x="722243" y="69160"/>
                    <a:pt x="725557" y="69574"/>
                  </a:cubicBezTo>
                </a:path>
              </a:pathLst>
            </a:custGeom>
            <a:ln w="9525"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Freihandform 78"/>
            <p:cNvSpPr/>
            <p:nvPr/>
          </p:nvSpPr>
          <p:spPr>
            <a:xfrm rot="10800000" flipH="1" flipV="1">
              <a:off x="3250846" y="4317154"/>
              <a:ext cx="117763" cy="122731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1" name="Picture 2" descr="C:\Users\DataVizard\Desktop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2939865"/>
            <a:ext cx="31191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DataVizard\Desktop\Bild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18" y="9942"/>
            <a:ext cx="311539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2669624" y="3379972"/>
            <a:ext cx="317312" cy="360000"/>
            <a:chOff x="2553659" y="3410881"/>
            <a:chExt cx="317312" cy="360000"/>
          </a:xfrm>
        </p:grpSpPr>
        <p:grpSp>
          <p:nvGrpSpPr>
            <p:cNvPr id="95" name="Gruppieren 94"/>
            <p:cNvGrpSpPr>
              <a:grpSpLocks noChangeAspect="1"/>
            </p:cNvGrpSpPr>
            <p:nvPr/>
          </p:nvGrpSpPr>
          <p:grpSpPr>
            <a:xfrm>
              <a:off x="2566216" y="3418501"/>
              <a:ext cx="298800" cy="345600"/>
              <a:chOff x="4427984" y="2923167"/>
              <a:chExt cx="781238" cy="903600"/>
            </a:xfrm>
          </p:grpSpPr>
          <p:pic>
            <p:nvPicPr>
              <p:cNvPr id="98" name="Picture 2" descr="C:\Users\DataVizard\Desktop\hex-medrxivr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984" y="2923167"/>
                <a:ext cx="781238" cy="90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chteck 98"/>
              <p:cNvSpPr/>
              <p:nvPr/>
            </p:nvSpPr>
            <p:spPr>
              <a:xfrm>
                <a:off x="4443858" y="3163054"/>
                <a:ext cx="745200" cy="419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Anton" pitchFamily="2" charset="0"/>
                </a:endParaRPr>
              </a:p>
            </p:txBody>
          </p:sp>
          <p:sp>
            <p:nvSpPr>
              <p:cNvPr id="100" name="Rechteck 99"/>
              <p:cNvSpPr/>
              <p:nvPr/>
            </p:nvSpPr>
            <p:spPr>
              <a:xfrm rot="19774283">
                <a:off x="4769119" y="3646765"/>
                <a:ext cx="336418" cy="80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2" name="Picture 2" descr="C:\Users\DataVizard\Desktop\preview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28709" l="80625" r="100000">
                          <a14:foregroundMark x1="88047" y1="15795" x2="88047" y2="15795"/>
                          <a14:foregroundMark x1="87656" y1="16115" x2="87656" y2="16115"/>
                          <a14:foregroundMark x1="89844" y1="15795" x2="89844" y2="15795"/>
                          <a14:foregroundMark x1="91094" y1="15688" x2="91094" y2="15688"/>
                          <a14:foregroundMark x1="93438" y1="14941" x2="93438" y2="14941"/>
                          <a14:foregroundMark x1="94375" y1="14621" x2="94375" y2="14621"/>
                          <a14:foregroundMark x1="96953" y1="14621" x2="96953" y2="14621"/>
                          <a14:foregroundMark x1="94922" y1="11740" x2="94922" y2="11740"/>
                          <a14:foregroundMark x1="94922" y1="11206" x2="94922" y2="11206"/>
                          <a14:foregroundMark x1="93359" y1="10352" x2="93359" y2="10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53" b="74044"/>
            <a:stretch/>
          </p:blipFill>
          <p:spPr bwMode="auto">
            <a:xfrm>
              <a:off x="2553659" y="3410881"/>
              <a:ext cx="317312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1" name="Picture 2" descr="C:\Users\DataVizard\Desktop\ggforce_logo_smal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2151402"/>
            <a:ext cx="312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C:\Users\DataVizard\Desktop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86" y="4332701"/>
            <a:ext cx="31195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hteck 102"/>
          <p:cNvSpPr/>
          <p:nvPr/>
        </p:nvSpPr>
        <p:spPr>
          <a:xfrm>
            <a:off x="181681" y="4599025"/>
            <a:ext cx="2505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🔗   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github.com/</a:t>
            </a:r>
            <a:r>
              <a:rPr lang="de-DE" sz="9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allisonhorst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/</a:t>
            </a:r>
            <a:r>
              <a:rPr lang="de-DE" sz="9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palmerpenguins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104" name="Titel 1"/>
          <p:cNvSpPr txBox="1">
            <a:spLocks/>
          </p:cNvSpPr>
          <p:nvPr/>
        </p:nvSpPr>
        <p:spPr>
          <a:xfrm>
            <a:off x="168605" y="4319775"/>
            <a:ext cx="2649237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400" dirty="0" smtClean="0">
                <a:latin typeface="Playfair Display" pitchFamily="2" charset="0"/>
              </a:rPr>
              <a:t>Palmer </a:t>
            </a:r>
            <a:r>
              <a:rPr lang="de-DE" sz="2400" dirty="0" err="1" smtClean="0">
                <a:latin typeface="Playfair Display" pitchFamily="2" charset="0"/>
              </a:rPr>
              <a:t>Penguins</a:t>
            </a:r>
            <a:endParaRPr lang="de-DE" sz="2400" dirty="0">
              <a:latin typeface="Playfair Display" pitchFamily="2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5748512" y="3359649"/>
            <a:ext cx="3258000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(p1 / p2) +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plot_layout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  <a:ea typeface="Fira Code Medium" pitchFamily="49" charset="0"/>
              </a:rPr>
              <a:t>(heights = c(1, .65))</a:t>
            </a:r>
            <a:endParaRPr lang="de-DE" sz="900" dirty="0">
              <a:solidFill>
                <a:schemeClr val="bg1">
                  <a:lumMod val="50000"/>
                </a:schemeClr>
              </a:solidFill>
              <a:latin typeface="Overpass Mono" pitchFamily="50" charset="0"/>
              <a:ea typeface="Fira Code Medium" pitchFamily="49" charset="0"/>
            </a:endParaRPr>
          </a:p>
        </p:txBody>
      </p:sp>
      <p:pic>
        <p:nvPicPr>
          <p:cNvPr id="12290" name="Picture 2" descr="C:\Users\DataVizard\Desktop\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62" y="3986546"/>
            <a:ext cx="941641" cy="10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itel 1"/>
          <p:cNvSpPr txBox="1">
            <a:spLocks/>
          </p:cNvSpPr>
          <p:nvPr/>
        </p:nvSpPr>
        <p:spPr>
          <a:xfrm>
            <a:off x="7179347" y="4292209"/>
            <a:ext cx="2649237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400" dirty="0" smtClean="0">
                <a:latin typeface="Playfair Display" pitchFamily="2" charset="0"/>
              </a:rPr>
              <a:t>ggplot2</a:t>
            </a:r>
            <a:endParaRPr lang="de-DE" sz="2400" dirty="0">
              <a:latin typeface="Playfair Display" pitchFamily="2" charset="0"/>
            </a:endParaRPr>
          </a:p>
        </p:txBody>
      </p:sp>
      <p:sp>
        <p:nvSpPr>
          <p:cNvPr id="75" name="Rechteck 74"/>
          <p:cNvSpPr/>
          <p:nvPr/>
        </p:nvSpPr>
        <p:spPr>
          <a:xfrm>
            <a:off x="7171746" y="4599025"/>
            <a:ext cx="13322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🔗   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ggplot2.tidyverse.org</a:t>
            </a:r>
          </a:p>
        </p:txBody>
      </p:sp>
    </p:spTree>
    <p:extLst>
      <p:ext uri="{BB962C8B-B14F-4D97-AF65-F5344CB8AC3E}">
        <p14:creationId xmlns:p14="http://schemas.microsoft.com/office/powerpoint/2010/main" val="2414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" y="91779"/>
            <a:ext cx="3398400" cy="531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hteck 18"/>
          <p:cNvSpPr/>
          <p:nvPr/>
        </p:nvSpPr>
        <p:spPr>
          <a:xfrm>
            <a:off x="1043608" y="557402"/>
            <a:ext cx="2160240" cy="4390612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97"/>
          <a:stretch/>
        </p:blipFill>
        <p:spPr bwMode="auto">
          <a:xfrm>
            <a:off x="3655055" y="91773"/>
            <a:ext cx="4032000" cy="531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DataVizard\Google Drive\Work\DataViz\Challenges\TidyTuesday\plots\2021_02\2021_02_TransitCos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60" y="1852728"/>
            <a:ext cx="3272051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t="29258" b="53139"/>
          <a:stretch/>
        </p:blipFill>
        <p:spPr bwMode="auto">
          <a:xfrm>
            <a:off x="0" y="4083918"/>
            <a:ext cx="8172400" cy="10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t="29258" b="53139"/>
          <a:stretch/>
        </p:blipFill>
        <p:spPr bwMode="auto">
          <a:xfrm>
            <a:off x="3707904" y="4876006"/>
            <a:ext cx="2520280" cy="2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5" r="27864" b="57112"/>
          <a:stretch/>
        </p:blipFill>
        <p:spPr bwMode="auto">
          <a:xfrm>
            <a:off x="3541028" y="393406"/>
            <a:ext cx="3600000" cy="48301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469020" y="8322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r-graph-gallery.com</a:t>
            </a:r>
            <a:endParaRPr lang="de-DE" sz="1400" dirty="0">
              <a:solidFill>
                <a:schemeClr val="bg1">
                  <a:lumMod val="50000"/>
                </a:schemeClr>
              </a:solidFill>
              <a:latin typeface="Aileron Bold" pitchFamily="50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79512" y="8322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ggplot2-book.com</a:t>
            </a:r>
            <a:endParaRPr lang="de-DE" sz="1400" dirty="0">
              <a:solidFill>
                <a:schemeClr val="bg1">
                  <a:lumMod val="50000"/>
                </a:schemeClr>
              </a:solidFill>
              <a:latin typeface="Aileron Bold" pitchFamily="50" charset="0"/>
            </a:endParaRPr>
          </a:p>
        </p:txBody>
      </p:sp>
      <p:pic>
        <p:nvPicPr>
          <p:cNvPr id="9" name="Picture 2" descr="C:\Users\DataVizard\Desktop\978-3-319-24277-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3406"/>
            <a:ext cx="3140631" cy="475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taVizard\Google Drive\Work\DataViz\Teaching\2020_R_Sprint\Jons_R_Learning_Sprint\img\blog-tutori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" y="91779"/>
            <a:ext cx="3397767" cy="50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DataVizard\Google Drive\Work\DataViz\Teaching\2020_R_Sprint\Jons_R_Learning_Sprint\img\blog-evo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04" y="91779"/>
            <a:ext cx="3397147" cy="50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66" y="1496710"/>
            <a:ext cx="2073831" cy="144016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029305" y="3843511"/>
            <a:ext cx="2016224" cy="360040"/>
          </a:xfrm>
          <a:prstGeom prst="rect">
            <a:avLst/>
          </a:prstGeom>
          <a:solidFill>
            <a:srgbClr val="E99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 descr="C:\Users\DataVizard\Google Drive\Work\DataViz\Teaching\2021_OutlierConf\Wh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78" y="3854512"/>
            <a:ext cx="1836679" cy="33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 txBox="1">
            <a:spLocks/>
          </p:cNvSpPr>
          <p:nvPr/>
        </p:nvSpPr>
        <p:spPr>
          <a:xfrm rot="20986046">
            <a:off x="6669457" y="4497346"/>
            <a:ext cx="2649237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  <a:latin typeface="Blacksword" pitchFamily="50" charset="0"/>
              </a:rPr>
              <a:t>Thank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  <a:latin typeface="Blacksword" pitchFamily="50" charset="0"/>
              </a:rPr>
              <a:t> </a:t>
            </a:r>
            <a:r>
              <a:rPr lang="de-DE" sz="3200" dirty="0" err="1" smtClean="0">
                <a:solidFill>
                  <a:schemeClr val="bg1">
                    <a:lumMod val="95000"/>
                  </a:schemeClr>
                </a:solidFill>
                <a:latin typeface="Blacksword" pitchFamily="50" charset="0"/>
              </a:rPr>
              <a:t>you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  <a:latin typeface="Blacksword" pitchFamily="50" charset="0"/>
              </a:rPr>
              <a:t>!</a:t>
            </a:r>
            <a:endParaRPr lang="de-DE" sz="3200" dirty="0">
              <a:solidFill>
                <a:schemeClr val="bg1">
                  <a:lumMod val="95000"/>
                </a:schemeClr>
              </a:solidFill>
              <a:latin typeface="Blacksword" pitchFamily="50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7035401" y="2571750"/>
            <a:ext cx="1998000" cy="1170417"/>
            <a:chOff x="7017113" y="2715766"/>
            <a:chExt cx="1998000" cy="1170417"/>
          </a:xfrm>
        </p:grpSpPr>
        <p:sp>
          <p:nvSpPr>
            <p:cNvPr id="6" name="Inhaltsplatzhalter 2"/>
            <p:cNvSpPr txBox="1">
              <a:spLocks/>
            </p:cNvSpPr>
            <p:nvPr/>
          </p:nvSpPr>
          <p:spPr>
            <a:xfrm>
              <a:off x="7017113" y="2715766"/>
              <a:ext cx="1998000" cy="11704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99059"/>
              </a:solidFill>
            </a:ln>
          </p:spPr>
          <p:txBody>
            <a:bodyPr vert="horz" lIns="360000" tIns="72000" rIns="91440" bIns="72000" rtlCol="0">
              <a:noAutofit/>
            </a:bodyPr>
            <a:lstStyle>
              <a:lvl1pPr marL="268288" indent="-268288" algn="l" defTabSz="914400" rtl="0" eaLnBrk="1" latinLnBrk="0" hangingPunct="1">
                <a:spcBef>
                  <a:spcPct val="20000"/>
                </a:spcBef>
                <a:buFont typeface="Overpass" pitchFamily="2" charset="0"/>
                <a:buChar char="→"/>
                <a:defRPr sz="2000" kern="1200">
                  <a:solidFill>
                    <a:schemeClr val="tx1"/>
                  </a:solidFill>
                  <a:latin typeface="Aileron Thin" pitchFamily="50" charset="0"/>
                  <a:ea typeface="+mn-ea"/>
                  <a:cs typeface="+mn-cs"/>
                </a:defRPr>
              </a:lvl1pPr>
              <a:lvl2pPr marL="628650" indent="-261938" algn="l" defTabSz="914400" rtl="0" eaLnBrk="1" latinLnBrk="0" hangingPunct="1">
                <a:spcBef>
                  <a:spcPct val="20000"/>
                </a:spcBef>
                <a:buFont typeface="Overpass" pitchFamily="2" charset="0"/>
                <a:buChar char="→"/>
                <a:defRPr sz="1600" kern="1200">
                  <a:solidFill>
                    <a:schemeClr val="tx1"/>
                  </a:solidFill>
                  <a:latin typeface="Aileron Thin" pitchFamily="50" charset="0"/>
                  <a:ea typeface="+mn-ea"/>
                  <a:cs typeface="+mn-cs"/>
                </a:defRPr>
              </a:lvl2pPr>
              <a:lvl3pPr marL="989013" indent="-228600" algn="l" defTabSz="914400" rtl="0" eaLnBrk="1" latinLnBrk="0" hangingPunct="1">
                <a:spcBef>
                  <a:spcPct val="20000"/>
                </a:spcBef>
                <a:buFont typeface="Overpass" pitchFamily="2" charset="0"/>
                <a:buChar char="→"/>
                <a:defRPr sz="1600" kern="1200">
                  <a:solidFill>
                    <a:schemeClr val="tx1"/>
                  </a:solidFill>
                  <a:latin typeface="Aileron Thin" pitchFamily="50" charset="0"/>
                  <a:ea typeface="+mn-ea"/>
                  <a:cs typeface="+mn-cs"/>
                </a:defRPr>
              </a:lvl3pPr>
              <a:lvl4pPr marL="1349375" indent="-228600" algn="l" defTabSz="914400" rtl="0" eaLnBrk="1" latinLnBrk="0" hangingPunct="1">
                <a:spcBef>
                  <a:spcPct val="20000"/>
                </a:spcBef>
                <a:buFont typeface="Overpass" pitchFamily="2" charset="0"/>
                <a:buChar char="→"/>
                <a:defRPr sz="1200" kern="1200">
                  <a:solidFill>
                    <a:schemeClr val="tx1"/>
                  </a:solidFill>
                  <a:latin typeface="Aileron Thin" pitchFamily="50" charset="0"/>
                  <a:ea typeface="+mn-ea"/>
                  <a:cs typeface="+mn-cs"/>
                </a:defRPr>
              </a:lvl4pPr>
              <a:lvl5pPr marL="1698625" indent="-228600" algn="l" defTabSz="914400" rtl="0" eaLnBrk="1" latinLnBrk="0" hangingPunct="1">
                <a:spcBef>
                  <a:spcPct val="20000"/>
                </a:spcBef>
                <a:buFont typeface="Overpass" pitchFamily="2" charset="0"/>
                <a:buChar char="→"/>
                <a:defRPr sz="1200" kern="1200">
                  <a:solidFill>
                    <a:schemeClr val="tx1"/>
                  </a:solidFill>
                  <a:latin typeface="Aileron Thin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70000"/>
                </a:lnSpc>
                <a:buNone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www.cedricscherer.com</a:t>
              </a: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/>
              </a:r>
              <a:b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</a:b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cedricphilippscherer@gmail.com</a:t>
              </a:r>
              <a:b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</a:b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www.twitter.com/CedScherer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/>
              </a:r>
              <a:b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</a:b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www.github.com/z3tt</a:t>
              </a:r>
              <a:endParaRPr lang="de-D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endParaRPr>
            </a:p>
          </p:txBody>
        </p:sp>
        <p:pic>
          <p:nvPicPr>
            <p:cNvPr id="17" name="Picture 2" descr="C:\Users\DataVizard\Desktop\homepage-icon-2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959" y="2853686"/>
              <a:ext cx="180738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:\Users\scherer\Desktop\my-icons-collection\png\001-closed-envelope-circle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92" y="3109771"/>
              <a:ext cx="190473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scherer\Desktop\my-icons-collection\png\003-twitter-1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92" y="3365856"/>
              <a:ext cx="190473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328" y="362194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68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0" y="2583533"/>
            <a:ext cx="271699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1" y="2590520"/>
            <a:ext cx="271699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" y="51469"/>
            <a:ext cx="3248981" cy="505397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DataVizard\Desktop\EeQ1WcVXYAsx8U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/>
          <a:stretch/>
        </p:blipFill>
        <p:spPr bwMode="auto">
          <a:xfrm>
            <a:off x="3349128" y="51469"/>
            <a:ext cx="3815160" cy="248828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3347864" y="2585440"/>
            <a:ext cx="3002910" cy="2520000"/>
            <a:chOff x="3347864" y="2570200"/>
            <a:chExt cx="3002910" cy="2520000"/>
          </a:xfrm>
        </p:grpSpPr>
        <p:pic>
          <p:nvPicPr>
            <p:cNvPr id="7" name="Picture 3" descr="C:\Users\DataVizard\Desktop\EeA43ZEWoAAhcNp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776" y="2570200"/>
              <a:ext cx="287165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3347864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6285435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C:\Users\DataVizard\Desktop\EeQ1WcVXYAsx8Ur.png"/>
          <p:cNvPicPr>
            <a:picLocks noChangeAspect="1" noChangeArrowheads="1"/>
          </p:cNvPicPr>
          <p:nvPr/>
        </p:nvPicPr>
        <p:blipFill rotWithShape="1"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8"/>
          <a:stretch/>
        </p:blipFill>
        <p:spPr bwMode="auto">
          <a:xfrm>
            <a:off x="3349128" y="51469"/>
            <a:ext cx="3815160" cy="248828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3347864" y="2585440"/>
            <a:ext cx="3002910" cy="2520000"/>
            <a:chOff x="3347864" y="2570200"/>
            <a:chExt cx="3002910" cy="2520000"/>
          </a:xfrm>
        </p:grpSpPr>
        <p:pic>
          <p:nvPicPr>
            <p:cNvPr id="20" name="Picture 3" descr="C:\Users\DataVizard\Desktop\EeA43ZEWoAAhcNp.png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776" y="2570200"/>
              <a:ext cx="287165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3347864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6285435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feld 33"/>
          <p:cNvSpPr txBox="1"/>
          <p:nvPr/>
        </p:nvSpPr>
        <p:spPr>
          <a:xfrm>
            <a:off x="7308304" y="1347614"/>
            <a:ext cx="16561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#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Contributions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by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← 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myself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↖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Laura Navarro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↙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Joe Shaw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4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↓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7308304" y="1347614"/>
            <a:ext cx="16561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#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Contributions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by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← 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myself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↖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Laura Navarro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↙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Joe Shaw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4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↓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259632" y="411510"/>
            <a:ext cx="101303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Text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styling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1918548" y="1491630"/>
            <a:ext cx="101303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Annotations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539552" y="4077822"/>
            <a:ext cx="1404290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Combining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geoms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7735832" y="4113057"/>
            <a:ext cx="1298604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Unusual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geoms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4405634" y="4202595"/>
            <a:ext cx="209364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Combining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multiple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plots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591573" y="1347614"/>
            <a:ext cx="1275879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Include</a:t>
            </a: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images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3070260" y="2404172"/>
            <a:ext cx="1069692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Color </a:t>
            </a: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choice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365276" y="2355250"/>
            <a:ext cx="1224136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Legend design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406160" y="2346902"/>
            <a:ext cx="748800" cy="292763"/>
          </a:xfrm>
          <a:prstGeom prst="rect">
            <a:avLst/>
          </a:prstGeom>
          <a:solidFill>
            <a:srgbClr val="FAE4D6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 pitchFamily="2" charset="0"/>
              </a:rPr>
              <a:t>Spacing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Overpass" pitchFamily="2" charset="0"/>
            </a:endParaRPr>
          </a:p>
        </p:txBody>
      </p:sp>
      <p:pic>
        <p:nvPicPr>
          <p:cNvPr id="32770" name="Picture 2" descr="C:\Users\DataVizard\Desktop\The_Wizard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435"/>
          <a:stretch/>
        </p:blipFill>
        <p:spPr bwMode="auto">
          <a:xfrm flipH="1">
            <a:off x="62081" y="51468"/>
            <a:ext cx="3248980" cy="50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DataVizard\Desktop\2523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9" y="2190502"/>
            <a:ext cx="2376000" cy="23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74" y="723052"/>
            <a:ext cx="3258067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31790"/>
            <a:ext cx="1880617" cy="190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3995936" y="3363838"/>
            <a:ext cx="1728192" cy="648072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3995936" y="4227934"/>
            <a:ext cx="1728192" cy="432048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78" y="2725583"/>
            <a:ext cx="1800000" cy="233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hteck 31"/>
          <p:cNvSpPr/>
          <p:nvPr/>
        </p:nvSpPr>
        <p:spPr>
          <a:xfrm>
            <a:off x="7055492" y="3132574"/>
            <a:ext cx="1620963" cy="864096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7055491" y="4548152"/>
            <a:ext cx="1620963" cy="310557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14211" y="4946688"/>
            <a:ext cx="73449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rPr>
              <a:t>Image </a:t>
            </a:r>
            <a:r>
              <a:rPr lang="de-DE" sz="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rPr>
              <a:t>by</a:t>
            </a:r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rPr>
              <a:t> Sean </a:t>
            </a: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rPr>
              <a:t>McGrath</a:t>
            </a:r>
          </a:p>
        </p:txBody>
      </p:sp>
    </p:spTree>
    <p:extLst>
      <p:ext uri="{BB962C8B-B14F-4D97-AF65-F5344CB8AC3E}">
        <p14:creationId xmlns:p14="http://schemas.microsoft.com/office/powerpoint/2010/main" val="400448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1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2" grpId="0" animBg="1"/>
      <p:bldP spid="31" grpId="0" animBg="1"/>
      <p:bldP spid="32" grpId="0" animBg="1"/>
      <p:bldP spid="33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ataVizard\Desktop\t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6" y="195486"/>
            <a:ext cx="9154566" cy="45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-10566" y="-20538"/>
            <a:ext cx="9154566" cy="432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-10566" y="3939902"/>
            <a:ext cx="9154566" cy="1209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21550" y="4443958"/>
            <a:ext cx="810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#</a:t>
            </a:r>
            <a:r>
              <a:rPr lang="de-DE" sz="1600" dirty="0" err="1" smtClean="0">
                <a:solidFill>
                  <a:srgbClr val="00B0F0"/>
                </a:solidFill>
                <a:latin typeface="Bebas Neue" pitchFamily="34" charset="0"/>
              </a:rPr>
              <a:t>TidyTuesday</a:t>
            </a:r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 </a:t>
            </a:r>
            <a:r>
              <a:rPr lang="de-DE" sz="1500" dirty="0" smtClean="0">
                <a:latin typeface="Aileron Bold" pitchFamily="50" charset="0"/>
              </a:rPr>
              <a:t>on </a:t>
            </a:r>
            <a:r>
              <a:rPr lang="de-DE" sz="1500" dirty="0" err="1" smtClean="0">
                <a:latin typeface="Aileron Bold" pitchFamily="50" charset="0"/>
              </a:rPr>
              <a:t>Twitter</a:t>
            </a:r>
            <a:r>
              <a:rPr lang="de-DE" sz="1500" dirty="0" smtClean="0">
                <a:latin typeface="Aileron Bold" pitchFamily="50" charset="0"/>
              </a:rPr>
              <a:t>   •   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rfordatascience</a:t>
            </a:r>
            <a:r>
              <a:rPr lang="de-DE" sz="1600" dirty="0" smtClean="0">
                <a:solidFill>
                  <a:srgbClr val="28A87D"/>
                </a:solidFill>
                <a:latin typeface="Bebas Neue" pitchFamily="34" charset="0"/>
              </a:rPr>
              <a:t>/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tidytuesday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GitHub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500" dirty="0">
                <a:latin typeface="Aileron Bold" pitchFamily="50" charset="0"/>
              </a:rPr>
              <a:t>•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600" dirty="0" smtClean="0">
                <a:solidFill>
                  <a:srgbClr val="E99059"/>
                </a:solidFill>
                <a:latin typeface="Bebas Neue" pitchFamily="34" charset="0"/>
              </a:rPr>
              <a:t>R4ds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Slack</a:t>
            </a:r>
            <a:endParaRPr lang="de-DE" sz="1500" dirty="0">
              <a:latin typeface="Aileron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DataVizard\Desktop\t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6" y="195486"/>
            <a:ext cx="9154566" cy="45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-10566" y="-20538"/>
            <a:ext cx="9154566" cy="432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C:\Users\DataVizard\Desktop\tt_log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6" y="195486"/>
            <a:ext cx="9154566" cy="45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827584" y="1533564"/>
            <a:ext cx="7776864" cy="194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52000" tIns="180000" rIns="252000" bIns="1800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“I’m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not looking to necessarily practice my skills as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much as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I am </a:t>
            </a:r>
            <a:r>
              <a:rPr lang="en-US" sz="2400" b="1" dirty="0">
                <a:solidFill>
                  <a:srgbClr val="28A87D"/>
                </a:solidFill>
                <a:latin typeface="Playfair Display" pitchFamily="2" charset="0"/>
              </a:rPr>
              <a:t>to be inspired and know what I can do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based on what other people share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layfair Display" pitchFamily="2" charset="0"/>
              </a:rPr>
              <a:t>.”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-10566" y="3939902"/>
            <a:ext cx="9154566" cy="1209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2195736" y="3010472"/>
            <a:ext cx="4752528" cy="548182"/>
          </a:xfrm>
          <a:prstGeom prst="rect">
            <a:avLst/>
          </a:prstGeom>
          <a:noFill/>
          <a:ln w="28575">
            <a:noFill/>
          </a:ln>
        </p:spPr>
        <p:txBody>
          <a:bodyPr wrap="square" lIns="252000" tIns="180000" rIns="252000" bIns="18000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P3 in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Proc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ACM Hum.-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Comput</a:t>
            </a:r>
            <a:r>
              <a:rPr lang="de-DE" sz="1200" i="1" dirty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i="1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Interact</a:t>
            </a:r>
            <a:r>
              <a:rPr lang="de-DE" sz="1200" i="1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37, 4,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Article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 111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21550" y="4443958"/>
            <a:ext cx="810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#</a:t>
            </a:r>
            <a:r>
              <a:rPr lang="de-DE" sz="1600" dirty="0" err="1" smtClean="0">
                <a:solidFill>
                  <a:srgbClr val="00B0F0"/>
                </a:solidFill>
                <a:latin typeface="Bebas Neue" pitchFamily="34" charset="0"/>
              </a:rPr>
              <a:t>TidyTuesday</a:t>
            </a:r>
            <a:r>
              <a:rPr lang="de-DE" sz="1600" dirty="0" smtClean="0">
                <a:solidFill>
                  <a:srgbClr val="00B0F0"/>
                </a:solidFill>
                <a:latin typeface="Bebas Neue" pitchFamily="34" charset="0"/>
              </a:rPr>
              <a:t> </a:t>
            </a:r>
            <a:r>
              <a:rPr lang="de-DE" sz="1500" dirty="0" smtClean="0">
                <a:latin typeface="Aileron Bold" pitchFamily="50" charset="0"/>
              </a:rPr>
              <a:t>on </a:t>
            </a:r>
            <a:r>
              <a:rPr lang="de-DE" sz="1500" dirty="0" err="1" smtClean="0">
                <a:latin typeface="Aileron Bold" pitchFamily="50" charset="0"/>
              </a:rPr>
              <a:t>Twitter</a:t>
            </a:r>
            <a:r>
              <a:rPr lang="de-DE" sz="1500" dirty="0" smtClean="0">
                <a:latin typeface="Aileron Bold" pitchFamily="50" charset="0"/>
              </a:rPr>
              <a:t>   •   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rfordatascience</a:t>
            </a:r>
            <a:r>
              <a:rPr lang="de-DE" sz="1600" dirty="0" smtClean="0">
                <a:solidFill>
                  <a:srgbClr val="28A87D"/>
                </a:solidFill>
                <a:latin typeface="Bebas Neue" pitchFamily="34" charset="0"/>
              </a:rPr>
              <a:t>/</a:t>
            </a:r>
            <a:r>
              <a:rPr lang="de-DE" sz="1600" dirty="0" err="1" smtClean="0">
                <a:solidFill>
                  <a:srgbClr val="28A87D"/>
                </a:solidFill>
                <a:latin typeface="Bebas Neue" pitchFamily="34" charset="0"/>
              </a:rPr>
              <a:t>tidytuesday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GitHub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500" dirty="0">
                <a:latin typeface="Aileron Bold" pitchFamily="50" charset="0"/>
              </a:rPr>
              <a:t>•</a:t>
            </a:r>
            <a:r>
              <a:rPr lang="de-DE" sz="1500" dirty="0" smtClean="0">
                <a:latin typeface="Aileron Bold" pitchFamily="50" charset="0"/>
              </a:rPr>
              <a:t>   </a:t>
            </a:r>
            <a:r>
              <a:rPr lang="de-DE" sz="1600" dirty="0" smtClean="0">
                <a:solidFill>
                  <a:srgbClr val="E99059"/>
                </a:solidFill>
                <a:latin typeface="Bebas Neue" pitchFamily="34" charset="0"/>
              </a:rPr>
              <a:t>R4ds</a:t>
            </a:r>
            <a:r>
              <a:rPr lang="de-DE" sz="1500" dirty="0" smtClean="0">
                <a:latin typeface="Aileron Bold" pitchFamily="50" charset="0"/>
              </a:rPr>
              <a:t> on </a:t>
            </a:r>
            <a:r>
              <a:rPr lang="de-DE" sz="1500" dirty="0" err="1" smtClean="0">
                <a:latin typeface="Aileron Bold" pitchFamily="50" charset="0"/>
              </a:rPr>
              <a:t>Slack</a:t>
            </a:r>
            <a:endParaRPr lang="de-DE" sz="1500" dirty="0">
              <a:latin typeface="Aileron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4553</Words>
  <Application>Microsoft Office PowerPoint</Application>
  <PresentationFormat>Bildschirmpräsentation (16:9)</PresentationFormat>
  <Paragraphs>525</Paragraphs>
  <Slides>68</Slides>
  <Notes>68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69" baseType="lpstr">
      <vt:lpstr>Larissa</vt:lpstr>
      <vt:lpstr>ggplot Wizardry  My Favorite Tricks and Secrets for Beautiful Plots in 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PowerPoint-Präsentation</vt:lpstr>
      <vt:lpstr>PowerPoint-Präsentation</vt:lpstr>
      <vt:lpstr>{ggtext}  </vt:lpstr>
      <vt:lpstr>{ggtext} Improved Text Rendering Support </vt:lpstr>
      <vt:lpstr>{ggtext} Improved Text Rendering Support </vt:lpstr>
      <vt:lpstr>{ggtext} Improved Text Rendering Support </vt:lpstr>
      <vt:lpstr>{ggtext} Improved Text Rendering Support </vt:lpstr>
      <vt:lpstr>PowerPoint-Präsentation</vt:lpstr>
      <vt:lpstr>PowerPoint-Präsentation</vt:lpstr>
      <vt:lpstr>{ggtext} Improved Text Rendering Support </vt:lpstr>
      <vt:lpstr>{ggtext} Improved Text Rendering Support </vt:lpstr>
      <vt:lpstr>{ggtext} Improved Text Rendering Support </vt:lpstr>
      <vt:lpstr>{ggforce}  </vt:lpstr>
      <vt:lpstr>{ggforce} Providing Missing Functionality</vt:lpstr>
      <vt:lpstr>{ggforce} Fancy Annotations</vt:lpstr>
      <vt:lpstr>{ggforce} Fancy Annotations</vt:lpstr>
      <vt:lpstr>{ggforce} Fancy Annotations</vt:lpstr>
      <vt:lpstr>PowerPoint-Präsentation</vt:lpstr>
      <vt:lpstr>PowerPoint-Präsentation</vt:lpstr>
      <vt:lpstr>PowerPoint-Präsentation</vt:lpstr>
      <vt:lpstr>{ggdist}  </vt:lpstr>
      <vt:lpstr>PowerPoint-Präsentation</vt:lpstr>
      <vt:lpstr>PowerPoint-Präsentation</vt:lpstr>
      <vt:lpstr>PowerPoint-Präsentation</vt:lpstr>
      <vt:lpstr>{ggplot2}  </vt:lpstr>
      <vt:lpstr>PowerPoint-Präsentation</vt:lpstr>
      <vt:lpstr>Left-Aligned Title</vt:lpstr>
      <vt:lpstr>Right-Aligned Caption</vt:lpstr>
      <vt:lpstr>Legend Design</vt:lpstr>
      <vt:lpstr>Legend Design</vt:lpstr>
      <vt:lpstr>Limit Expansion</vt:lpstr>
      <vt:lpstr>Geeky Details</vt:lpstr>
      <vt:lpstr>Geeky Details</vt:lpstr>
      <vt:lpstr>Geeky Details</vt:lpstr>
      <vt:lpstr>White Space</vt:lpstr>
      <vt:lpstr>Adding Images</vt:lpstr>
      <vt:lpstr>{patchwork}  </vt:lpstr>
      <vt:lpstr>{patchwork} The Composer of ggplots  </vt:lpstr>
      <vt:lpstr>{patchwork} The Composer of ggplots</vt:lpstr>
      <vt:lpstr>{patchwork} The Composer of ggplots  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</dc:creator>
  <cp:lastModifiedBy>Cedric</cp:lastModifiedBy>
  <cp:revision>449</cp:revision>
  <dcterms:created xsi:type="dcterms:W3CDTF">2021-01-10T13:05:21Z</dcterms:created>
  <dcterms:modified xsi:type="dcterms:W3CDTF">2021-01-25T12:58:35Z</dcterms:modified>
</cp:coreProperties>
</file>